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2" r:id="rId6"/>
    <p:sldId id="259"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58" d="100"/>
          <a:sy n="58" d="100"/>
        </p:scale>
        <p:origin x="988"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7FB8D-C8CF-0C9C-854C-3D03F5856D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4113C51-5C9F-2BCB-0153-620AA5A1C4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9EB2009F-5FA0-5CD1-21D3-016A160C9CC7}"/>
              </a:ext>
            </a:extLst>
          </p:cNvPr>
          <p:cNvSpPr>
            <a:spLocks noGrp="1"/>
          </p:cNvSpPr>
          <p:nvPr>
            <p:ph type="dt" sz="half" idx="10"/>
          </p:nvPr>
        </p:nvSpPr>
        <p:spPr/>
        <p:txBody>
          <a:bodyPr/>
          <a:lstStyle/>
          <a:p>
            <a:fld id="{B9548BD5-BE2E-4691-AE5D-916BCFC310AB}" type="datetimeFigureOut">
              <a:rPr lang="en-CA" smtClean="0"/>
              <a:t>2025-01-15</a:t>
            </a:fld>
            <a:endParaRPr lang="en-CA"/>
          </a:p>
        </p:txBody>
      </p:sp>
      <p:sp>
        <p:nvSpPr>
          <p:cNvPr id="5" name="Footer Placeholder 4">
            <a:extLst>
              <a:ext uri="{FF2B5EF4-FFF2-40B4-BE49-F238E27FC236}">
                <a16:creationId xmlns:a16="http://schemas.microsoft.com/office/drawing/2014/main" id="{890F8F2D-F8E6-F449-293E-E1F85EC6C44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9B5CEC5-5161-5DD8-EF5F-C8DD8DD93EB5}"/>
              </a:ext>
            </a:extLst>
          </p:cNvPr>
          <p:cNvSpPr>
            <a:spLocks noGrp="1"/>
          </p:cNvSpPr>
          <p:nvPr>
            <p:ph type="sldNum" sz="quarter" idx="12"/>
          </p:nvPr>
        </p:nvSpPr>
        <p:spPr/>
        <p:txBody>
          <a:bodyPr/>
          <a:lstStyle/>
          <a:p>
            <a:fld id="{313B942F-2EE6-4B9D-8E43-A32D0E8E5100}" type="slidenum">
              <a:rPr lang="en-CA" smtClean="0"/>
              <a:t>‹#›</a:t>
            </a:fld>
            <a:endParaRPr lang="en-CA"/>
          </a:p>
        </p:txBody>
      </p:sp>
    </p:spTree>
    <p:extLst>
      <p:ext uri="{BB962C8B-B14F-4D97-AF65-F5344CB8AC3E}">
        <p14:creationId xmlns:p14="http://schemas.microsoft.com/office/powerpoint/2010/main" val="304198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4E0C6-4328-DABD-714A-9BFDE723F5C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D50CA25-9669-FDC4-C213-BF0C570EC0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F020400-BA6E-C8BD-81C5-B12DF087C116}"/>
              </a:ext>
            </a:extLst>
          </p:cNvPr>
          <p:cNvSpPr>
            <a:spLocks noGrp="1"/>
          </p:cNvSpPr>
          <p:nvPr>
            <p:ph type="dt" sz="half" idx="10"/>
          </p:nvPr>
        </p:nvSpPr>
        <p:spPr/>
        <p:txBody>
          <a:bodyPr/>
          <a:lstStyle/>
          <a:p>
            <a:fld id="{B9548BD5-BE2E-4691-AE5D-916BCFC310AB}" type="datetimeFigureOut">
              <a:rPr lang="en-CA" smtClean="0"/>
              <a:t>2025-01-15</a:t>
            </a:fld>
            <a:endParaRPr lang="en-CA"/>
          </a:p>
        </p:txBody>
      </p:sp>
      <p:sp>
        <p:nvSpPr>
          <p:cNvPr id="5" name="Footer Placeholder 4">
            <a:extLst>
              <a:ext uri="{FF2B5EF4-FFF2-40B4-BE49-F238E27FC236}">
                <a16:creationId xmlns:a16="http://schemas.microsoft.com/office/drawing/2014/main" id="{15C65661-6BFE-9FBC-3E2D-DD3DAB33A30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D4AD686-1157-BE42-E4E8-2F2E9AA56904}"/>
              </a:ext>
            </a:extLst>
          </p:cNvPr>
          <p:cNvSpPr>
            <a:spLocks noGrp="1"/>
          </p:cNvSpPr>
          <p:nvPr>
            <p:ph type="sldNum" sz="quarter" idx="12"/>
          </p:nvPr>
        </p:nvSpPr>
        <p:spPr/>
        <p:txBody>
          <a:bodyPr/>
          <a:lstStyle/>
          <a:p>
            <a:fld id="{313B942F-2EE6-4B9D-8E43-A32D0E8E5100}" type="slidenum">
              <a:rPr lang="en-CA" smtClean="0"/>
              <a:t>‹#›</a:t>
            </a:fld>
            <a:endParaRPr lang="en-CA"/>
          </a:p>
        </p:txBody>
      </p:sp>
    </p:spTree>
    <p:extLst>
      <p:ext uri="{BB962C8B-B14F-4D97-AF65-F5344CB8AC3E}">
        <p14:creationId xmlns:p14="http://schemas.microsoft.com/office/powerpoint/2010/main" val="2501553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DE07D-E400-F486-9A41-64EF9C2BA6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7F4B7FEF-BE25-EBF7-04DB-759FB68E16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72C12C-DC64-FB44-B32C-E7FD3719F067}"/>
              </a:ext>
            </a:extLst>
          </p:cNvPr>
          <p:cNvSpPr>
            <a:spLocks noGrp="1"/>
          </p:cNvSpPr>
          <p:nvPr>
            <p:ph type="dt" sz="half" idx="10"/>
          </p:nvPr>
        </p:nvSpPr>
        <p:spPr/>
        <p:txBody>
          <a:bodyPr/>
          <a:lstStyle/>
          <a:p>
            <a:fld id="{B9548BD5-BE2E-4691-AE5D-916BCFC310AB}" type="datetimeFigureOut">
              <a:rPr lang="en-CA" smtClean="0"/>
              <a:t>2025-01-15</a:t>
            </a:fld>
            <a:endParaRPr lang="en-CA"/>
          </a:p>
        </p:txBody>
      </p:sp>
      <p:sp>
        <p:nvSpPr>
          <p:cNvPr id="5" name="Footer Placeholder 4">
            <a:extLst>
              <a:ext uri="{FF2B5EF4-FFF2-40B4-BE49-F238E27FC236}">
                <a16:creationId xmlns:a16="http://schemas.microsoft.com/office/drawing/2014/main" id="{AE44C492-6A3F-3B02-6ECC-9FBD42EFB15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18BA7D8-0527-8344-474C-D1556CE36870}"/>
              </a:ext>
            </a:extLst>
          </p:cNvPr>
          <p:cNvSpPr>
            <a:spLocks noGrp="1"/>
          </p:cNvSpPr>
          <p:nvPr>
            <p:ph type="sldNum" sz="quarter" idx="12"/>
          </p:nvPr>
        </p:nvSpPr>
        <p:spPr/>
        <p:txBody>
          <a:bodyPr/>
          <a:lstStyle/>
          <a:p>
            <a:fld id="{313B942F-2EE6-4B9D-8E43-A32D0E8E5100}" type="slidenum">
              <a:rPr lang="en-CA" smtClean="0"/>
              <a:t>‹#›</a:t>
            </a:fld>
            <a:endParaRPr lang="en-CA"/>
          </a:p>
        </p:txBody>
      </p:sp>
    </p:spTree>
    <p:extLst>
      <p:ext uri="{BB962C8B-B14F-4D97-AF65-F5344CB8AC3E}">
        <p14:creationId xmlns:p14="http://schemas.microsoft.com/office/powerpoint/2010/main" val="2996726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502C2-B231-E067-8F1F-B4FC370771B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9B5C2CB-627C-A8CF-837A-A0C33F6AD3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6264417-4061-0559-126D-B256D46CC9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A92EE224-4E14-2B25-30F7-C5C56DC4412E}"/>
              </a:ext>
            </a:extLst>
          </p:cNvPr>
          <p:cNvSpPr>
            <a:spLocks noGrp="1"/>
          </p:cNvSpPr>
          <p:nvPr>
            <p:ph type="dt" sz="half" idx="10"/>
          </p:nvPr>
        </p:nvSpPr>
        <p:spPr/>
        <p:txBody>
          <a:bodyPr/>
          <a:lstStyle/>
          <a:p>
            <a:fld id="{B9548BD5-BE2E-4691-AE5D-916BCFC310AB}" type="datetimeFigureOut">
              <a:rPr lang="en-CA" smtClean="0"/>
              <a:t>2025-01-15</a:t>
            </a:fld>
            <a:endParaRPr lang="en-CA"/>
          </a:p>
        </p:txBody>
      </p:sp>
      <p:sp>
        <p:nvSpPr>
          <p:cNvPr id="6" name="Footer Placeholder 5">
            <a:extLst>
              <a:ext uri="{FF2B5EF4-FFF2-40B4-BE49-F238E27FC236}">
                <a16:creationId xmlns:a16="http://schemas.microsoft.com/office/drawing/2014/main" id="{FE1A8343-6564-03C6-A46C-2CE98D421F0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4983211-804F-848A-E671-BD290AF50D90}"/>
              </a:ext>
            </a:extLst>
          </p:cNvPr>
          <p:cNvSpPr>
            <a:spLocks noGrp="1"/>
          </p:cNvSpPr>
          <p:nvPr>
            <p:ph type="sldNum" sz="quarter" idx="12"/>
          </p:nvPr>
        </p:nvSpPr>
        <p:spPr/>
        <p:txBody>
          <a:bodyPr/>
          <a:lstStyle/>
          <a:p>
            <a:fld id="{313B942F-2EE6-4B9D-8E43-A32D0E8E5100}" type="slidenum">
              <a:rPr lang="en-CA" smtClean="0"/>
              <a:t>‹#›</a:t>
            </a:fld>
            <a:endParaRPr lang="en-CA"/>
          </a:p>
        </p:txBody>
      </p:sp>
    </p:spTree>
    <p:extLst>
      <p:ext uri="{BB962C8B-B14F-4D97-AF65-F5344CB8AC3E}">
        <p14:creationId xmlns:p14="http://schemas.microsoft.com/office/powerpoint/2010/main" val="224436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D8081-7139-D787-118E-CC7B346568C7}"/>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F9C2D40-A74F-D481-FD5B-D489F1BB37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6650FF-81B3-1531-7F73-252D7DBF75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6F6D46B0-F20B-6AAE-6ACF-9732BB71E9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4EE3DE-6C98-0E48-748D-D6FBA4CC30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8925C79-E2CC-3139-E039-3391BE1101F1}"/>
              </a:ext>
            </a:extLst>
          </p:cNvPr>
          <p:cNvSpPr>
            <a:spLocks noGrp="1"/>
          </p:cNvSpPr>
          <p:nvPr>
            <p:ph type="dt" sz="half" idx="10"/>
          </p:nvPr>
        </p:nvSpPr>
        <p:spPr/>
        <p:txBody>
          <a:bodyPr/>
          <a:lstStyle/>
          <a:p>
            <a:fld id="{B9548BD5-BE2E-4691-AE5D-916BCFC310AB}" type="datetimeFigureOut">
              <a:rPr lang="en-CA" smtClean="0"/>
              <a:t>2025-01-15</a:t>
            </a:fld>
            <a:endParaRPr lang="en-CA"/>
          </a:p>
        </p:txBody>
      </p:sp>
      <p:sp>
        <p:nvSpPr>
          <p:cNvPr id="8" name="Footer Placeholder 7">
            <a:extLst>
              <a:ext uri="{FF2B5EF4-FFF2-40B4-BE49-F238E27FC236}">
                <a16:creationId xmlns:a16="http://schemas.microsoft.com/office/drawing/2014/main" id="{58C82116-B473-E895-5CD5-6365FED148DE}"/>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7E4EC9DC-F84A-8273-0029-25414B46E2E4}"/>
              </a:ext>
            </a:extLst>
          </p:cNvPr>
          <p:cNvSpPr>
            <a:spLocks noGrp="1"/>
          </p:cNvSpPr>
          <p:nvPr>
            <p:ph type="sldNum" sz="quarter" idx="12"/>
          </p:nvPr>
        </p:nvSpPr>
        <p:spPr/>
        <p:txBody>
          <a:bodyPr/>
          <a:lstStyle/>
          <a:p>
            <a:fld id="{313B942F-2EE6-4B9D-8E43-A32D0E8E5100}" type="slidenum">
              <a:rPr lang="en-CA" smtClean="0"/>
              <a:t>‹#›</a:t>
            </a:fld>
            <a:endParaRPr lang="en-CA"/>
          </a:p>
        </p:txBody>
      </p:sp>
    </p:spTree>
    <p:extLst>
      <p:ext uri="{BB962C8B-B14F-4D97-AF65-F5344CB8AC3E}">
        <p14:creationId xmlns:p14="http://schemas.microsoft.com/office/powerpoint/2010/main" val="2479866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7732E-9387-7542-CBA8-615B972281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AAC80DD-2B17-257E-E95B-CA93E28000A5}"/>
              </a:ext>
            </a:extLst>
          </p:cNvPr>
          <p:cNvSpPr>
            <a:spLocks noGrp="1"/>
          </p:cNvSpPr>
          <p:nvPr>
            <p:ph type="dt" sz="half" idx="10"/>
          </p:nvPr>
        </p:nvSpPr>
        <p:spPr/>
        <p:txBody>
          <a:bodyPr/>
          <a:lstStyle/>
          <a:p>
            <a:fld id="{B9548BD5-BE2E-4691-AE5D-916BCFC310AB}" type="datetimeFigureOut">
              <a:rPr lang="en-CA" smtClean="0"/>
              <a:t>2025-01-15</a:t>
            </a:fld>
            <a:endParaRPr lang="en-CA"/>
          </a:p>
        </p:txBody>
      </p:sp>
      <p:sp>
        <p:nvSpPr>
          <p:cNvPr id="4" name="Footer Placeholder 3">
            <a:extLst>
              <a:ext uri="{FF2B5EF4-FFF2-40B4-BE49-F238E27FC236}">
                <a16:creationId xmlns:a16="http://schemas.microsoft.com/office/drawing/2014/main" id="{27E3C432-1B4A-EB55-A46C-1DF0DADE29B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620A22DC-A128-3B03-6244-D71EB046B3F8}"/>
              </a:ext>
            </a:extLst>
          </p:cNvPr>
          <p:cNvSpPr>
            <a:spLocks noGrp="1"/>
          </p:cNvSpPr>
          <p:nvPr>
            <p:ph type="sldNum" sz="quarter" idx="12"/>
          </p:nvPr>
        </p:nvSpPr>
        <p:spPr/>
        <p:txBody>
          <a:bodyPr/>
          <a:lstStyle/>
          <a:p>
            <a:fld id="{313B942F-2EE6-4B9D-8E43-A32D0E8E5100}" type="slidenum">
              <a:rPr lang="en-CA" smtClean="0"/>
              <a:t>‹#›</a:t>
            </a:fld>
            <a:endParaRPr lang="en-CA"/>
          </a:p>
        </p:txBody>
      </p:sp>
    </p:spTree>
    <p:extLst>
      <p:ext uri="{BB962C8B-B14F-4D97-AF65-F5344CB8AC3E}">
        <p14:creationId xmlns:p14="http://schemas.microsoft.com/office/powerpoint/2010/main" val="3750050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179864-4EBC-1FA0-6E16-5B19C277BA12}"/>
              </a:ext>
            </a:extLst>
          </p:cNvPr>
          <p:cNvSpPr>
            <a:spLocks noGrp="1"/>
          </p:cNvSpPr>
          <p:nvPr>
            <p:ph type="dt" sz="half" idx="10"/>
          </p:nvPr>
        </p:nvSpPr>
        <p:spPr/>
        <p:txBody>
          <a:bodyPr/>
          <a:lstStyle/>
          <a:p>
            <a:fld id="{B9548BD5-BE2E-4691-AE5D-916BCFC310AB}" type="datetimeFigureOut">
              <a:rPr lang="en-CA" smtClean="0"/>
              <a:t>2025-01-15</a:t>
            </a:fld>
            <a:endParaRPr lang="en-CA"/>
          </a:p>
        </p:txBody>
      </p:sp>
      <p:sp>
        <p:nvSpPr>
          <p:cNvPr id="3" name="Footer Placeholder 2">
            <a:extLst>
              <a:ext uri="{FF2B5EF4-FFF2-40B4-BE49-F238E27FC236}">
                <a16:creationId xmlns:a16="http://schemas.microsoft.com/office/drawing/2014/main" id="{5C94F06B-E676-E5DE-FD19-9C5EE7AD3321}"/>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7034E61E-87FB-237D-55FB-EF001CA757F0}"/>
              </a:ext>
            </a:extLst>
          </p:cNvPr>
          <p:cNvSpPr>
            <a:spLocks noGrp="1"/>
          </p:cNvSpPr>
          <p:nvPr>
            <p:ph type="sldNum" sz="quarter" idx="12"/>
          </p:nvPr>
        </p:nvSpPr>
        <p:spPr/>
        <p:txBody>
          <a:bodyPr/>
          <a:lstStyle/>
          <a:p>
            <a:fld id="{313B942F-2EE6-4B9D-8E43-A32D0E8E5100}" type="slidenum">
              <a:rPr lang="en-CA" smtClean="0"/>
              <a:t>‹#›</a:t>
            </a:fld>
            <a:endParaRPr lang="en-CA"/>
          </a:p>
        </p:txBody>
      </p:sp>
    </p:spTree>
    <p:extLst>
      <p:ext uri="{BB962C8B-B14F-4D97-AF65-F5344CB8AC3E}">
        <p14:creationId xmlns:p14="http://schemas.microsoft.com/office/powerpoint/2010/main" val="2862793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E2034-9EE5-EB0A-7485-2C1F8BA226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157FB725-64EB-954A-8892-523D4E2A6B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6D945A3-167C-F0D2-50EF-F3044A96E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5173C8-EF90-FF40-6146-0FAA5CB4517C}"/>
              </a:ext>
            </a:extLst>
          </p:cNvPr>
          <p:cNvSpPr>
            <a:spLocks noGrp="1"/>
          </p:cNvSpPr>
          <p:nvPr>
            <p:ph type="dt" sz="half" idx="10"/>
          </p:nvPr>
        </p:nvSpPr>
        <p:spPr/>
        <p:txBody>
          <a:bodyPr/>
          <a:lstStyle/>
          <a:p>
            <a:fld id="{B9548BD5-BE2E-4691-AE5D-916BCFC310AB}" type="datetimeFigureOut">
              <a:rPr lang="en-CA" smtClean="0"/>
              <a:t>2025-01-15</a:t>
            </a:fld>
            <a:endParaRPr lang="en-CA"/>
          </a:p>
        </p:txBody>
      </p:sp>
      <p:sp>
        <p:nvSpPr>
          <p:cNvPr id="6" name="Footer Placeholder 5">
            <a:extLst>
              <a:ext uri="{FF2B5EF4-FFF2-40B4-BE49-F238E27FC236}">
                <a16:creationId xmlns:a16="http://schemas.microsoft.com/office/drawing/2014/main" id="{CDDC8FD4-BAA7-5DEE-CC6B-CBA4FE2C920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185AC9C-32B6-931B-E073-DA85868B913B}"/>
              </a:ext>
            </a:extLst>
          </p:cNvPr>
          <p:cNvSpPr>
            <a:spLocks noGrp="1"/>
          </p:cNvSpPr>
          <p:nvPr>
            <p:ph type="sldNum" sz="quarter" idx="12"/>
          </p:nvPr>
        </p:nvSpPr>
        <p:spPr/>
        <p:txBody>
          <a:bodyPr/>
          <a:lstStyle/>
          <a:p>
            <a:fld id="{313B942F-2EE6-4B9D-8E43-A32D0E8E5100}" type="slidenum">
              <a:rPr lang="en-CA" smtClean="0"/>
              <a:t>‹#›</a:t>
            </a:fld>
            <a:endParaRPr lang="en-CA"/>
          </a:p>
        </p:txBody>
      </p:sp>
    </p:spTree>
    <p:extLst>
      <p:ext uri="{BB962C8B-B14F-4D97-AF65-F5344CB8AC3E}">
        <p14:creationId xmlns:p14="http://schemas.microsoft.com/office/powerpoint/2010/main" val="3338532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C4439-987D-2756-7BA9-F9F59DE79D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0D01F336-0924-30FB-C916-23FF931621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ECB9D5BB-9557-F8F3-D8AC-EE3D1550AB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C09175-0C0B-04B4-D95B-618CD7394E94}"/>
              </a:ext>
            </a:extLst>
          </p:cNvPr>
          <p:cNvSpPr>
            <a:spLocks noGrp="1"/>
          </p:cNvSpPr>
          <p:nvPr>
            <p:ph type="dt" sz="half" idx="10"/>
          </p:nvPr>
        </p:nvSpPr>
        <p:spPr/>
        <p:txBody>
          <a:bodyPr/>
          <a:lstStyle/>
          <a:p>
            <a:fld id="{B9548BD5-BE2E-4691-AE5D-916BCFC310AB}" type="datetimeFigureOut">
              <a:rPr lang="en-CA" smtClean="0"/>
              <a:t>2025-01-15</a:t>
            </a:fld>
            <a:endParaRPr lang="en-CA"/>
          </a:p>
        </p:txBody>
      </p:sp>
      <p:sp>
        <p:nvSpPr>
          <p:cNvPr id="6" name="Footer Placeholder 5">
            <a:extLst>
              <a:ext uri="{FF2B5EF4-FFF2-40B4-BE49-F238E27FC236}">
                <a16:creationId xmlns:a16="http://schemas.microsoft.com/office/drawing/2014/main" id="{EE37E602-564E-6028-10D6-88757DB0528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2009037-BE53-DF25-53D6-C7A750D670BF}"/>
              </a:ext>
            </a:extLst>
          </p:cNvPr>
          <p:cNvSpPr>
            <a:spLocks noGrp="1"/>
          </p:cNvSpPr>
          <p:nvPr>
            <p:ph type="sldNum" sz="quarter" idx="12"/>
          </p:nvPr>
        </p:nvSpPr>
        <p:spPr/>
        <p:txBody>
          <a:bodyPr/>
          <a:lstStyle/>
          <a:p>
            <a:fld id="{313B942F-2EE6-4B9D-8E43-A32D0E8E5100}" type="slidenum">
              <a:rPr lang="en-CA" smtClean="0"/>
              <a:t>‹#›</a:t>
            </a:fld>
            <a:endParaRPr lang="en-CA"/>
          </a:p>
        </p:txBody>
      </p:sp>
    </p:spTree>
    <p:extLst>
      <p:ext uri="{BB962C8B-B14F-4D97-AF65-F5344CB8AC3E}">
        <p14:creationId xmlns:p14="http://schemas.microsoft.com/office/powerpoint/2010/main" val="3448204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F2925-6484-68EE-CCB3-762171665F5A}"/>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B9C7856-B9F1-D586-9080-40B62FA765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4B5471-4C49-92AD-EDCE-0C145B194AD0}"/>
              </a:ext>
            </a:extLst>
          </p:cNvPr>
          <p:cNvSpPr>
            <a:spLocks noGrp="1"/>
          </p:cNvSpPr>
          <p:nvPr>
            <p:ph type="dt" sz="half" idx="10"/>
          </p:nvPr>
        </p:nvSpPr>
        <p:spPr/>
        <p:txBody>
          <a:bodyPr/>
          <a:lstStyle/>
          <a:p>
            <a:fld id="{B9548BD5-BE2E-4691-AE5D-916BCFC310AB}" type="datetimeFigureOut">
              <a:rPr lang="en-CA" smtClean="0"/>
              <a:t>2025-01-15</a:t>
            </a:fld>
            <a:endParaRPr lang="en-CA"/>
          </a:p>
        </p:txBody>
      </p:sp>
      <p:sp>
        <p:nvSpPr>
          <p:cNvPr id="5" name="Footer Placeholder 4">
            <a:extLst>
              <a:ext uri="{FF2B5EF4-FFF2-40B4-BE49-F238E27FC236}">
                <a16:creationId xmlns:a16="http://schemas.microsoft.com/office/drawing/2014/main" id="{80914F04-ADD3-27A3-A989-ED5153D12B5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968A26C-2F23-BA13-BC39-C75BBD1A7714}"/>
              </a:ext>
            </a:extLst>
          </p:cNvPr>
          <p:cNvSpPr>
            <a:spLocks noGrp="1"/>
          </p:cNvSpPr>
          <p:nvPr>
            <p:ph type="sldNum" sz="quarter" idx="12"/>
          </p:nvPr>
        </p:nvSpPr>
        <p:spPr/>
        <p:txBody>
          <a:bodyPr/>
          <a:lstStyle/>
          <a:p>
            <a:fld id="{313B942F-2EE6-4B9D-8E43-A32D0E8E5100}" type="slidenum">
              <a:rPr lang="en-CA" smtClean="0"/>
              <a:t>‹#›</a:t>
            </a:fld>
            <a:endParaRPr lang="en-CA"/>
          </a:p>
        </p:txBody>
      </p:sp>
    </p:spTree>
    <p:extLst>
      <p:ext uri="{BB962C8B-B14F-4D97-AF65-F5344CB8AC3E}">
        <p14:creationId xmlns:p14="http://schemas.microsoft.com/office/powerpoint/2010/main" val="3977078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BE8DB6-A31C-5DBE-E579-12107CEF8EF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A8BB17D-C5E4-453B-6786-535FBB4490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4DC4608-F9DF-BD44-927A-B56991437A94}"/>
              </a:ext>
            </a:extLst>
          </p:cNvPr>
          <p:cNvSpPr>
            <a:spLocks noGrp="1"/>
          </p:cNvSpPr>
          <p:nvPr>
            <p:ph type="dt" sz="half" idx="10"/>
          </p:nvPr>
        </p:nvSpPr>
        <p:spPr/>
        <p:txBody>
          <a:bodyPr/>
          <a:lstStyle/>
          <a:p>
            <a:fld id="{B9548BD5-BE2E-4691-AE5D-916BCFC310AB}" type="datetimeFigureOut">
              <a:rPr lang="en-CA" smtClean="0"/>
              <a:t>2025-01-15</a:t>
            </a:fld>
            <a:endParaRPr lang="en-CA"/>
          </a:p>
        </p:txBody>
      </p:sp>
      <p:sp>
        <p:nvSpPr>
          <p:cNvPr id="5" name="Footer Placeholder 4">
            <a:extLst>
              <a:ext uri="{FF2B5EF4-FFF2-40B4-BE49-F238E27FC236}">
                <a16:creationId xmlns:a16="http://schemas.microsoft.com/office/drawing/2014/main" id="{7B254BC7-B68D-4CDF-9B0A-37BCDF0D564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61DA2F7-AAF6-CE61-F88A-35CA026E4D39}"/>
              </a:ext>
            </a:extLst>
          </p:cNvPr>
          <p:cNvSpPr>
            <a:spLocks noGrp="1"/>
          </p:cNvSpPr>
          <p:nvPr>
            <p:ph type="sldNum" sz="quarter" idx="12"/>
          </p:nvPr>
        </p:nvSpPr>
        <p:spPr/>
        <p:txBody>
          <a:bodyPr/>
          <a:lstStyle/>
          <a:p>
            <a:fld id="{313B942F-2EE6-4B9D-8E43-A32D0E8E5100}" type="slidenum">
              <a:rPr lang="en-CA" smtClean="0"/>
              <a:t>‹#›</a:t>
            </a:fld>
            <a:endParaRPr lang="en-CA"/>
          </a:p>
        </p:txBody>
      </p:sp>
    </p:spTree>
    <p:extLst>
      <p:ext uri="{BB962C8B-B14F-4D97-AF65-F5344CB8AC3E}">
        <p14:creationId xmlns:p14="http://schemas.microsoft.com/office/powerpoint/2010/main" val="3364777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3DCF74-CCD5-8B1C-B99A-06CF44444E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4C5F967-13B5-0D88-05F7-CC9C71188A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E6F0DED-5CC4-10F6-26B2-4FD0B84F43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548BD5-BE2E-4691-AE5D-916BCFC310AB}" type="datetimeFigureOut">
              <a:rPr lang="en-CA" smtClean="0"/>
              <a:t>2025-01-15</a:t>
            </a:fld>
            <a:endParaRPr lang="en-CA"/>
          </a:p>
        </p:txBody>
      </p:sp>
      <p:sp>
        <p:nvSpPr>
          <p:cNvPr id="5" name="Footer Placeholder 4">
            <a:extLst>
              <a:ext uri="{FF2B5EF4-FFF2-40B4-BE49-F238E27FC236}">
                <a16:creationId xmlns:a16="http://schemas.microsoft.com/office/drawing/2014/main" id="{D64773A2-47F8-5BF8-54F3-3729FE79BD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05EA170F-07A7-3A7A-2F88-56B8448187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3B942F-2EE6-4B9D-8E43-A32D0E8E5100}" type="slidenum">
              <a:rPr lang="en-CA" smtClean="0"/>
              <a:t>‹#›</a:t>
            </a:fld>
            <a:endParaRPr lang="en-CA"/>
          </a:p>
        </p:txBody>
      </p:sp>
    </p:spTree>
    <p:extLst>
      <p:ext uri="{BB962C8B-B14F-4D97-AF65-F5344CB8AC3E}">
        <p14:creationId xmlns:p14="http://schemas.microsoft.com/office/powerpoint/2010/main" val="2122895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quora.com/What-is-the-best-resolution-for-YouTube-videos/answer/Professor-Hartman-1" TargetMode="External"/><Relationship Id="rId2" Type="http://schemas.openxmlformats.org/officeDocument/2006/relationships/hyperlink" Target="https://www.quora.com/profile/Professor-Hartman-1"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76D3E-808D-5145-74A1-E3A525F131B2}"/>
              </a:ext>
            </a:extLst>
          </p:cNvPr>
          <p:cNvSpPr>
            <a:spLocks noGrp="1"/>
          </p:cNvSpPr>
          <p:nvPr>
            <p:ph type="ctrTitle"/>
          </p:nvPr>
        </p:nvSpPr>
        <p:spPr>
          <a:xfrm>
            <a:off x="0" y="1122363"/>
            <a:ext cx="12192000" cy="945923"/>
          </a:xfrm>
        </p:spPr>
        <p:txBody>
          <a:bodyPr>
            <a:noAutofit/>
          </a:bodyPr>
          <a:lstStyle/>
          <a:p>
            <a:r>
              <a:rPr lang="en-CA" sz="5400" spc="300" dirty="0" err="1">
                <a:solidFill>
                  <a:schemeClr val="bg1"/>
                </a:solidFill>
                <a:highlight>
                  <a:srgbClr val="000000"/>
                </a:highlight>
                <a:latin typeface="Century Gothic" panose="020B0502020202020204" pitchFamily="34" charset="0"/>
              </a:rPr>
              <a:t>edstudiO</a:t>
            </a:r>
            <a:r>
              <a:rPr lang="en-CA" sz="5400" spc="300" dirty="0">
                <a:solidFill>
                  <a:schemeClr val="bg1"/>
                </a:solidFill>
                <a:highlight>
                  <a:srgbClr val="000000"/>
                </a:highlight>
                <a:latin typeface="Century Gothic" panose="020B0502020202020204" pitchFamily="34" charset="0"/>
              </a:rPr>
              <a:t>  </a:t>
            </a:r>
            <a:r>
              <a:rPr lang="en-CA" sz="5400" spc="300" dirty="0" err="1">
                <a:solidFill>
                  <a:schemeClr val="bg1"/>
                </a:solidFill>
                <a:highlight>
                  <a:srgbClr val="000000"/>
                </a:highlight>
                <a:latin typeface="Century Gothic" panose="020B0502020202020204" pitchFamily="34" charset="0"/>
              </a:rPr>
              <a:t>intrO</a:t>
            </a:r>
            <a:r>
              <a:rPr lang="en-CA" sz="5400" spc="300" dirty="0">
                <a:solidFill>
                  <a:schemeClr val="bg1"/>
                </a:solidFill>
                <a:highlight>
                  <a:srgbClr val="000000"/>
                </a:highlight>
                <a:latin typeface="Century Gothic" panose="020B0502020202020204" pitchFamily="34" charset="0"/>
              </a:rPr>
              <a:t>  </a:t>
            </a:r>
            <a:r>
              <a:rPr lang="en-CA" sz="5400" spc="300" dirty="0" err="1">
                <a:solidFill>
                  <a:schemeClr val="bg1"/>
                </a:solidFill>
                <a:highlight>
                  <a:srgbClr val="000000"/>
                </a:highlight>
                <a:latin typeface="Century Gothic" panose="020B0502020202020204" pitchFamily="34" charset="0"/>
              </a:rPr>
              <a:t>tO</a:t>
            </a:r>
            <a:r>
              <a:rPr lang="en-CA" sz="5400" spc="300" dirty="0">
                <a:solidFill>
                  <a:schemeClr val="bg1"/>
                </a:solidFill>
                <a:highlight>
                  <a:srgbClr val="000000"/>
                </a:highlight>
                <a:latin typeface="Century Gothic" panose="020B0502020202020204" pitchFamily="34" charset="0"/>
              </a:rPr>
              <a:t>  </a:t>
            </a:r>
            <a:r>
              <a:rPr lang="en-CA" sz="5400" spc="300" dirty="0" err="1">
                <a:solidFill>
                  <a:schemeClr val="bg1"/>
                </a:solidFill>
                <a:highlight>
                  <a:srgbClr val="000000"/>
                </a:highlight>
                <a:latin typeface="Century Gothic" panose="020B0502020202020204" pitchFamily="34" charset="0"/>
              </a:rPr>
              <a:t>videO</a:t>
            </a:r>
            <a:endParaRPr lang="en-CA" sz="5400" spc="300" dirty="0">
              <a:solidFill>
                <a:schemeClr val="bg1"/>
              </a:solidFill>
              <a:highlight>
                <a:srgbClr val="000000"/>
              </a:highlight>
              <a:latin typeface="Century Gothic" panose="020B0502020202020204" pitchFamily="34" charset="0"/>
            </a:endParaRPr>
          </a:p>
        </p:txBody>
      </p:sp>
      <p:sp>
        <p:nvSpPr>
          <p:cNvPr id="3" name="Subtitle 2">
            <a:extLst>
              <a:ext uri="{FF2B5EF4-FFF2-40B4-BE49-F238E27FC236}">
                <a16:creationId xmlns:a16="http://schemas.microsoft.com/office/drawing/2014/main" id="{6905657D-BD47-DF7B-454D-3AC8BB47E5B1}"/>
              </a:ext>
            </a:extLst>
          </p:cNvPr>
          <p:cNvSpPr>
            <a:spLocks noGrp="1"/>
          </p:cNvSpPr>
          <p:nvPr>
            <p:ph type="subTitle" idx="1"/>
          </p:nvPr>
        </p:nvSpPr>
        <p:spPr>
          <a:xfrm>
            <a:off x="1524000" y="2778247"/>
            <a:ext cx="9144000" cy="697253"/>
          </a:xfrm>
        </p:spPr>
        <p:txBody>
          <a:bodyPr>
            <a:normAutofit/>
          </a:bodyPr>
          <a:lstStyle/>
          <a:p>
            <a:r>
              <a:rPr lang="en-CA" dirty="0">
                <a:solidFill>
                  <a:schemeClr val="bg1"/>
                </a:solidFill>
                <a:highlight>
                  <a:srgbClr val="000000"/>
                </a:highlight>
                <a:latin typeface="Century Gothic" panose="020B0502020202020204" pitchFamily="34" charset="0"/>
              </a:rPr>
              <a:t>with </a:t>
            </a:r>
            <a:r>
              <a:rPr lang="en-CA" dirty="0" err="1">
                <a:solidFill>
                  <a:schemeClr val="bg1"/>
                </a:solidFill>
                <a:highlight>
                  <a:srgbClr val="000000"/>
                </a:highlight>
                <a:latin typeface="Century Gothic" panose="020B0502020202020204" pitchFamily="34" charset="0"/>
              </a:rPr>
              <a:t>david</a:t>
            </a:r>
            <a:r>
              <a:rPr lang="en-CA" dirty="0">
                <a:solidFill>
                  <a:schemeClr val="bg1"/>
                </a:solidFill>
                <a:highlight>
                  <a:srgbClr val="000000"/>
                </a:highlight>
                <a:latin typeface="Century Gothic" panose="020B0502020202020204" pitchFamily="34" charset="0"/>
              </a:rPr>
              <a:t> </a:t>
            </a:r>
            <a:r>
              <a:rPr lang="en-CA" dirty="0" err="1">
                <a:solidFill>
                  <a:schemeClr val="bg1"/>
                </a:solidFill>
                <a:highlight>
                  <a:srgbClr val="000000"/>
                </a:highlight>
                <a:latin typeface="Century Gothic" panose="020B0502020202020204" pitchFamily="34" charset="0"/>
              </a:rPr>
              <a:t>howlett</a:t>
            </a:r>
            <a:endParaRPr lang="en-CA" dirty="0">
              <a:solidFill>
                <a:schemeClr val="bg1"/>
              </a:solidFill>
              <a:highlight>
                <a:srgbClr val="000000"/>
              </a:highlight>
              <a:latin typeface="Century Gothic" panose="020B0502020202020204" pitchFamily="34" charset="0"/>
            </a:endParaRPr>
          </a:p>
        </p:txBody>
      </p:sp>
      <p:sp>
        <p:nvSpPr>
          <p:cNvPr id="4" name="TextBox 3">
            <a:extLst>
              <a:ext uri="{FF2B5EF4-FFF2-40B4-BE49-F238E27FC236}">
                <a16:creationId xmlns:a16="http://schemas.microsoft.com/office/drawing/2014/main" id="{8EE56495-78BB-90E2-6858-D7F1084885D1}"/>
              </a:ext>
            </a:extLst>
          </p:cNvPr>
          <p:cNvSpPr txBox="1"/>
          <p:nvPr/>
        </p:nvSpPr>
        <p:spPr>
          <a:xfrm>
            <a:off x="680895" y="4185462"/>
            <a:ext cx="10830209" cy="2123658"/>
          </a:xfrm>
          <a:prstGeom prst="rect">
            <a:avLst/>
          </a:prstGeom>
          <a:noFill/>
        </p:spPr>
        <p:txBody>
          <a:bodyPr wrap="none" rtlCol="0">
            <a:spAutoFit/>
          </a:bodyPr>
          <a:lstStyle/>
          <a:p>
            <a:pPr algn="ctr" rtl="0"/>
            <a:r>
              <a:rPr lang="en-US" sz="3200" b="0" i="0" u="none" strike="noStrike" dirty="0">
                <a:solidFill>
                  <a:schemeClr val="accent4"/>
                </a:solidFill>
                <a:effectLst/>
                <a:highlight>
                  <a:srgbClr val="000000"/>
                </a:highlight>
                <a:latin typeface="Century Gothic" panose="020B0502020202020204" pitchFamily="34" charset="0"/>
              </a:rPr>
              <a:t>RESOLUTION - FRAME RATE - FILE FORMAT - EQUIPMENT</a:t>
            </a:r>
            <a:endParaRPr lang="en-US" sz="3200" b="0" dirty="0">
              <a:solidFill>
                <a:schemeClr val="accent4"/>
              </a:solidFill>
              <a:effectLst/>
              <a:highlight>
                <a:srgbClr val="000000"/>
              </a:highlight>
              <a:latin typeface="Century Gothic" panose="020B0502020202020204" pitchFamily="34" charset="0"/>
            </a:endParaRPr>
          </a:p>
          <a:p>
            <a:pPr algn="ctr" rtl="0"/>
            <a:br>
              <a:rPr lang="en-US" sz="3200" b="0" dirty="0">
                <a:effectLst/>
                <a:highlight>
                  <a:srgbClr val="000000"/>
                </a:highlight>
                <a:latin typeface="Century Gothic" panose="020B0502020202020204" pitchFamily="34" charset="0"/>
              </a:rPr>
            </a:br>
            <a:r>
              <a:rPr lang="en-US" sz="3200" b="0" i="0" u="none" strike="noStrike" dirty="0">
                <a:solidFill>
                  <a:schemeClr val="accent6"/>
                </a:solidFill>
                <a:effectLst/>
                <a:highlight>
                  <a:srgbClr val="000000"/>
                </a:highlight>
                <a:latin typeface="Century Gothic" panose="020B0502020202020204" pitchFamily="34" charset="0"/>
              </a:rPr>
              <a:t>FILMING - FILE MANAGEMENT - EDITING - EXPORTING</a:t>
            </a:r>
            <a:endParaRPr lang="en-US" sz="3200" b="0" dirty="0">
              <a:solidFill>
                <a:schemeClr val="accent6"/>
              </a:solidFill>
              <a:effectLst/>
              <a:highlight>
                <a:srgbClr val="000000"/>
              </a:highlight>
              <a:latin typeface="Century Gothic" panose="020B0502020202020204" pitchFamily="34" charset="0"/>
            </a:endParaRPr>
          </a:p>
          <a:p>
            <a:br>
              <a:rPr lang="en-US" dirty="0">
                <a:highlight>
                  <a:srgbClr val="000000"/>
                </a:highlight>
              </a:rPr>
            </a:br>
            <a:endParaRPr lang="en-CA" dirty="0">
              <a:highlight>
                <a:srgbClr val="000000"/>
              </a:highlight>
            </a:endParaRPr>
          </a:p>
        </p:txBody>
      </p:sp>
    </p:spTree>
    <p:extLst>
      <p:ext uri="{BB962C8B-B14F-4D97-AF65-F5344CB8AC3E}">
        <p14:creationId xmlns:p14="http://schemas.microsoft.com/office/powerpoint/2010/main" val="475766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962BB-95E2-F7C0-F802-AFD5DF591661}"/>
              </a:ext>
            </a:extLst>
          </p:cNvPr>
          <p:cNvSpPr txBox="1"/>
          <p:nvPr/>
        </p:nvSpPr>
        <p:spPr>
          <a:xfrm>
            <a:off x="2111828" y="2875002"/>
            <a:ext cx="7968343" cy="1107996"/>
          </a:xfrm>
          <a:prstGeom prst="rect">
            <a:avLst/>
          </a:prstGeom>
          <a:noFill/>
        </p:spPr>
        <p:txBody>
          <a:bodyPr wrap="square" rtlCol="0">
            <a:spAutoFit/>
          </a:bodyPr>
          <a:lstStyle/>
          <a:p>
            <a:r>
              <a:rPr lang="en-CA" sz="6600" dirty="0">
                <a:solidFill>
                  <a:schemeClr val="accent4"/>
                </a:solidFill>
                <a:highlight>
                  <a:srgbClr val="000000"/>
                </a:highlight>
                <a:latin typeface="Century Gothic" panose="020B0502020202020204" pitchFamily="34" charset="0"/>
              </a:rPr>
              <a:t>PRE - PRODUCTION</a:t>
            </a:r>
          </a:p>
        </p:txBody>
      </p:sp>
    </p:spTree>
    <p:extLst>
      <p:ext uri="{BB962C8B-B14F-4D97-AF65-F5344CB8AC3E}">
        <p14:creationId xmlns:p14="http://schemas.microsoft.com/office/powerpoint/2010/main" val="2951093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D71-4D52-C52E-A52B-849B3C034778}"/>
              </a:ext>
            </a:extLst>
          </p:cNvPr>
          <p:cNvSpPr>
            <a:spLocks noGrp="1"/>
          </p:cNvSpPr>
          <p:nvPr>
            <p:ph type="ctrTitle"/>
          </p:nvPr>
        </p:nvSpPr>
        <p:spPr>
          <a:xfrm>
            <a:off x="1524000" y="598714"/>
            <a:ext cx="9144000" cy="1120094"/>
          </a:xfrm>
        </p:spPr>
        <p:txBody>
          <a:bodyPr/>
          <a:lstStyle/>
          <a:p>
            <a:r>
              <a:rPr lang="en-CA" sz="6600" dirty="0">
                <a:solidFill>
                  <a:schemeClr val="accent4"/>
                </a:solidFill>
                <a:highlight>
                  <a:srgbClr val="000000"/>
                </a:highlight>
                <a:latin typeface="Century Gothic" panose="020B0502020202020204" pitchFamily="34" charset="0"/>
                <a:ea typeface="+mn-ea"/>
                <a:cs typeface="+mn-cs"/>
              </a:rPr>
              <a:t>RESOLUTION</a:t>
            </a:r>
          </a:p>
        </p:txBody>
      </p:sp>
      <p:sp>
        <p:nvSpPr>
          <p:cNvPr id="3" name="Subtitle 2">
            <a:extLst>
              <a:ext uri="{FF2B5EF4-FFF2-40B4-BE49-F238E27FC236}">
                <a16:creationId xmlns:a16="http://schemas.microsoft.com/office/drawing/2014/main" id="{EAF7E60B-2AC0-23B7-A599-7E6D7A64F10A}"/>
              </a:ext>
            </a:extLst>
          </p:cNvPr>
          <p:cNvSpPr>
            <a:spLocks noGrp="1"/>
          </p:cNvSpPr>
          <p:nvPr>
            <p:ph type="subTitle" idx="1"/>
          </p:nvPr>
        </p:nvSpPr>
        <p:spPr>
          <a:xfrm>
            <a:off x="545646" y="2177145"/>
            <a:ext cx="11100707" cy="3831769"/>
          </a:xfrm>
        </p:spPr>
        <p:txBody>
          <a:bodyPr>
            <a:noAutofit/>
          </a:bodyPr>
          <a:lstStyle/>
          <a:p>
            <a:pPr algn="just">
              <a:lnSpc>
                <a:spcPct val="150000"/>
              </a:lnSpc>
            </a:pPr>
            <a:r>
              <a:rPr lang="en-US" sz="3200" b="0" i="0" u="none" strike="noStrike" dirty="0">
                <a:solidFill>
                  <a:schemeClr val="accent4"/>
                </a:solidFill>
                <a:effectLst/>
                <a:highlight>
                  <a:srgbClr val="000000"/>
                </a:highlight>
                <a:latin typeface="Century Gothic" panose="020B0502020202020204" pitchFamily="34" charset="0"/>
              </a:rPr>
              <a:t>Digital images are made up of thousands of pixels. </a:t>
            </a:r>
          </a:p>
          <a:p>
            <a:pPr algn="just">
              <a:lnSpc>
                <a:spcPct val="150000"/>
              </a:lnSpc>
            </a:pPr>
            <a:r>
              <a:rPr lang="en-US" sz="3200" b="0" i="0" u="none" strike="noStrike" dirty="0">
                <a:solidFill>
                  <a:schemeClr val="accent4"/>
                </a:solidFill>
                <a:effectLst/>
                <a:highlight>
                  <a:srgbClr val="000000"/>
                </a:highlight>
                <a:latin typeface="Century Gothic" panose="020B0502020202020204" pitchFamily="34" charset="0"/>
              </a:rPr>
              <a:t>The resolution of an image is determined by how many pixels make it up, and what the dimensions are. </a:t>
            </a:r>
          </a:p>
          <a:p>
            <a:pPr algn="just">
              <a:lnSpc>
                <a:spcPct val="150000"/>
              </a:lnSpc>
            </a:pPr>
            <a:r>
              <a:rPr lang="en-US" sz="3200" b="0" i="0" u="none" strike="noStrike" dirty="0">
                <a:solidFill>
                  <a:schemeClr val="accent4"/>
                </a:solidFill>
                <a:effectLst/>
                <a:highlight>
                  <a:srgbClr val="000000"/>
                </a:highlight>
                <a:latin typeface="Century Gothic" panose="020B0502020202020204" pitchFamily="34" charset="0"/>
              </a:rPr>
              <a:t>Full HD is 1920x1080 pixels (1080p). It is considered the current standard.</a:t>
            </a:r>
            <a:endParaRPr lang="en-CA" sz="3200" dirty="0">
              <a:solidFill>
                <a:schemeClr val="accent4"/>
              </a:solidFill>
              <a:highlight>
                <a:srgbClr val="000000"/>
              </a:highlight>
              <a:latin typeface="Century Gothic" panose="020B0502020202020204" pitchFamily="34" charset="0"/>
            </a:endParaRPr>
          </a:p>
        </p:txBody>
      </p:sp>
    </p:spTree>
    <p:extLst>
      <p:ext uri="{BB962C8B-B14F-4D97-AF65-F5344CB8AC3E}">
        <p14:creationId xmlns:p14="http://schemas.microsoft.com/office/powerpoint/2010/main" val="1088678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C2C37-A97D-3AC1-EFF1-0ABA977D51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5D8BB0-76B4-6471-553F-E33E34794A8E}"/>
              </a:ext>
            </a:extLst>
          </p:cNvPr>
          <p:cNvSpPr>
            <a:spLocks noGrp="1"/>
          </p:cNvSpPr>
          <p:nvPr>
            <p:ph type="ctrTitle"/>
          </p:nvPr>
        </p:nvSpPr>
        <p:spPr>
          <a:xfrm>
            <a:off x="1524000" y="598714"/>
            <a:ext cx="9144000" cy="1120094"/>
          </a:xfrm>
        </p:spPr>
        <p:txBody>
          <a:bodyPr/>
          <a:lstStyle/>
          <a:p>
            <a:r>
              <a:rPr lang="en-CA" sz="6600" dirty="0">
                <a:solidFill>
                  <a:schemeClr val="accent4"/>
                </a:solidFill>
                <a:highlight>
                  <a:srgbClr val="000000"/>
                </a:highlight>
                <a:latin typeface="Century Gothic" panose="020B0502020202020204" pitchFamily="34" charset="0"/>
                <a:ea typeface="+mn-ea"/>
                <a:cs typeface="+mn-cs"/>
              </a:rPr>
              <a:t>TRIVIA TIME!</a:t>
            </a:r>
          </a:p>
        </p:txBody>
      </p:sp>
      <p:sp>
        <p:nvSpPr>
          <p:cNvPr id="3" name="Subtitle 2">
            <a:extLst>
              <a:ext uri="{FF2B5EF4-FFF2-40B4-BE49-F238E27FC236}">
                <a16:creationId xmlns:a16="http://schemas.microsoft.com/office/drawing/2014/main" id="{8DB3C960-DBD2-C2E5-B180-BD1A6EA87663}"/>
              </a:ext>
            </a:extLst>
          </p:cNvPr>
          <p:cNvSpPr>
            <a:spLocks noGrp="1"/>
          </p:cNvSpPr>
          <p:nvPr>
            <p:ph type="subTitle" idx="1"/>
          </p:nvPr>
        </p:nvSpPr>
        <p:spPr>
          <a:xfrm>
            <a:off x="545646" y="2177145"/>
            <a:ext cx="11100707" cy="3831769"/>
          </a:xfrm>
        </p:spPr>
        <p:txBody>
          <a:bodyPr>
            <a:noAutofit/>
          </a:bodyPr>
          <a:lstStyle/>
          <a:p>
            <a:pPr marL="457200" indent="-457200" algn="just">
              <a:lnSpc>
                <a:spcPct val="150000"/>
              </a:lnSpc>
              <a:buFontTx/>
              <a:buChar char="-"/>
            </a:pPr>
            <a:r>
              <a:rPr lang="en-US" sz="2800" b="0" i="0" u="none" strike="noStrike" dirty="0">
                <a:solidFill>
                  <a:schemeClr val="accent4"/>
                </a:solidFill>
                <a:effectLst/>
                <a:highlight>
                  <a:srgbClr val="000000"/>
                </a:highlight>
                <a:latin typeface="Century Gothic" panose="020B0502020202020204" pitchFamily="34" charset="0"/>
              </a:rPr>
              <a:t>What is the simplest way of expressing the ratio 1920 : 1080?</a:t>
            </a:r>
          </a:p>
          <a:p>
            <a:pPr marL="457200" indent="-457200" algn="just">
              <a:lnSpc>
                <a:spcPct val="150000"/>
              </a:lnSpc>
              <a:buFontTx/>
              <a:buChar char="-"/>
            </a:pPr>
            <a:r>
              <a:rPr lang="en-US" sz="2800" dirty="0">
                <a:solidFill>
                  <a:schemeClr val="accent4"/>
                </a:solidFill>
                <a:highlight>
                  <a:srgbClr val="000000"/>
                </a:highlight>
                <a:latin typeface="Century Gothic" panose="020B0502020202020204" pitchFamily="34" charset="0"/>
              </a:rPr>
              <a:t>What does the “p” in 1080p stand for?</a:t>
            </a:r>
          </a:p>
          <a:p>
            <a:pPr marL="457200" indent="-457200" algn="just">
              <a:lnSpc>
                <a:spcPct val="150000"/>
              </a:lnSpc>
              <a:buFontTx/>
              <a:buChar char="-"/>
            </a:pPr>
            <a:r>
              <a:rPr lang="en-US" sz="2800" dirty="0">
                <a:solidFill>
                  <a:schemeClr val="accent4"/>
                </a:solidFill>
                <a:highlight>
                  <a:srgbClr val="000000"/>
                </a:highlight>
                <a:latin typeface="Century Gothic" panose="020B0502020202020204" pitchFamily="34" charset="0"/>
              </a:rPr>
              <a:t>What are the lowest and highest resolutions YouTube allows?</a:t>
            </a:r>
            <a:endParaRPr lang="en-CA" sz="2800" dirty="0">
              <a:solidFill>
                <a:schemeClr val="accent4"/>
              </a:solidFill>
              <a:highlight>
                <a:srgbClr val="000000"/>
              </a:highlight>
              <a:latin typeface="Century Gothic" panose="020B0502020202020204" pitchFamily="34" charset="0"/>
            </a:endParaRPr>
          </a:p>
        </p:txBody>
      </p:sp>
    </p:spTree>
    <p:extLst>
      <p:ext uri="{BB962C8B-B14F-4D97-AF65-F5344CB8AC3E}">
        <p14:creationId xmlns:p14="http://schemas.microsoft.com/office/powerpoint/2010/main" val="5234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E438F-010D-D529-1E16-8A8F3830BA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C240CA-E35B-D657-3572-6455ADFC392A}"/>
              </a:ext>
            </a:extLst>
          </p:cNvPr>
          <p:cNvSpPr>
            <a:spLocks noGrp="1"/>
          </p:cNvSpPr>
          <p:nvPr>
            <p:ph type="ctrTitle"/>
          </p:nvPr>
        </p:nvSpPr>
        <p:spPr>
          <a:xfrm>
            <a:off x="1524000" y="598714"/>
            <a:ext cx="9144000" cy="1120094"/>
          </a:xfrm>
        </p:spPr>
        <p:txBody>
          <a:bodyPr/>
          <a:lstStyle/>
          <a:p>
            <a:r>
              <a:rPr lang="en-CA" sz="6600" dirty="0">
                <a:solidFill>
                  <a:schemeClr val="accent4"/>
                </a:solidFill>
                <a:highlight>
                  <a:srgbClr val="000000"/>
                </a:highlight>
                <a:latin typeface="Century Gothic" panose="020B0502020202020204" pitchFamily="34" charset="0"/>
                <a:ea typeface="+mn-ea"/>
                <a:cs typeface="+mn-cs"/>
              </a:rPr>
              <a:t>TRIVIA TIME!</a:t>
            </a:r>
          </a:p>
        </p:txBody>
      </p:sp>
      <p:sp>
        <p:nvSpPr>
          <p:cNvPr id="3" name="Subtitle 2">
            <a:extLst>
              <a:ext uri="{FF2B5EF4-FFF2-40B4-BE49-F238E27FC236}">
                <a16:creationId xmlns:a16="http://schemas.microsoft.com/office/drawing/2014/main" id="{609BAB73-416D-D5F4-D447-588373AC0E75}"/>
              </a:ext>
            </a:extLst>
          </p:cNvPr>
          <p:cNvSpPr>
            <a:spLocks noGrp="1"/>
          </p:cNvSpPr>
          <p:nvPr>
            <p:ph type="subTitle" idx="1"/>
          </p:nvPr>
        </p:nvSpPr>
        <p:spPr>
          <a:xfrm>
            <a:off x="545646" y="2177145"/>
            <a:ext cx="11100707" cy="3831769"/>
          </a:xfrm>
        </p:spPr>
        <p:txBody>
          <a:bodyPr>
            <a:noAutofit/>
          </a:bodyPr>
          <a:lstStyle/>
          <a:p>
            <a:pPr marL="457200" indent="-457200" algn="just">
              <a:lnSpc>
                <a:spcPct val="150000"/>
              </a:lnSpc>
              <a:buFontTx/>
              <a:buChar char="-"/>
            </a:pPr>
            <a:r>
              <a:rPr lang="en-US" sz="2800" b="0" i="0" u="none" strike="noStrike" dirty="0">
                <a:solidFill>
                  <a:schemeClr val="accent4"/>
                </a:solidFill>
                <a:effectLst/>
                <a:highlight>
                  <a:srgbClr val="000000"/>
                </a:highlight>
                <a:latin typeface="Century Gothic" panose="020B0502020202020204" pitchFamily="34" charset="0"/>
              </a:rPr>
              <a:t>16:9</a:t>
            </a:r>
          </a:p>
          <a:p>
            <a:pPr marL="457200" indent="-457200" algn="just">
              <a:lnSpc>
                <a:spcPct val="150000"/>
              </a:lnSpc>
              <a:buFontTx/>
              <a:buChar char="-"/>
            </a:pPr>
            <a:r>
              <a:rPr lang="en-US" sz="2800" dirty="0">
                <a:solidFill>
                  <a:schemeClr val="accent4"/>
                </a:solidFill>
                <a:highlight>
                  <a:srgbClr val="000000"/>
                </a:highlight>
                <a:latin typeface="Century Gothic" panose="020B0502020202020204" pitchFamily="34" charset="0"/>
              </a:rPr>
              <a:t>Progressive!</a:t>
            </a:r>
          </a:p>
          <a:p>
            <a:pPr marL="457200" indent="-457200" algn="just">
              <a:lnSpc>
                <a:spcPct val="150000"/>
              </a:lnSpc>
              <a:buFontTx/>
              <a:buChar char="-"/>
            </a:pPr>
            <a:r>
              <a:rPr lang="en-US" sz="2800" dirty="0">
                <a:solidFill>
                  <a:schemeClr val="accent4"/>
                </a:solidFill>
                <a:highlight>
                  <a:srgbClr val="000000"/>
                </a:highlight>
                <a:latin typeface="Century Gothic" panose="020B0502020202020204" pitchFamily="34" charset="0"/>
              </a:rPr>
              <a:t>No minimum for upload, auto scales up to 144p (</a:t>
            </a:r>
            <a:r>
              <a:rPr lang="en-CA" sz="2800" dirty="0">
                <a:solidFill>
                  <a:schemeClr val="accent4"/>
                </a:solidFill>
                <a:highlight>
                  <a:srgbClr val="000000"/>
                </a:highlight>
                <a:latin typeface="Century Gothic" panose="020B0502020202020204" pitchFamily="34" charset="0"/>
              </a:rPr>
              <a:t>256x144)</a:t>
            </a:r>
          </a:p>
          <a:p>
            <a:pPr marL="457200" indent="-457200" algn="just">
              <a:lnSpc>
                <a:spcPct val="150000"/>
              </a:lnSpc>
              <a:buFontTx/>
              <a:buChar char="-"/>
            </a:pPr>
            <a:r>
              <a:rPr lang="en-CA" sz="2800" dirty="0">
                <a:solidFill>
                  <a:schemeClr val="accent4"/>
                </a:solidFill>
                <a:highlight>
                  <a:srgbClr val="000000"/>
                </a:highlight>
                <a:latin typeface="Century Gothic" panose="020B0502020202020204" pitchFamily="34" charset="0"/>
              </a:rPr>
              <a:t>8k (7680 x 4320 pixels)</a:t>
            </a:r>
          </a:p>
        </p:txBody>
      </p:sp>
    </p:spTree>
    <p:extLst>
      <p:ext uri="{BB962C8B-B14F-4D97-AF65-F5344CB8AC3E}">
        <p14:creationId xmlns:p14="http://schemas.microsoft.com/office/powerpoint/2010/main" val="506173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BC8DA-6A43-3CD0-DF81-01441A0CB994}"/>
              </a:ext>
            </a:extLst>
          </p:cNvPr>
          <p:cNvSpPr>
            <a:spLocks noGrp="1"/>
          </p:cNvSpPr>
          <p:nvPr>
            <p:ph type="title"/>
          </p:nvPr>
        </p:nvSpPr>
        <p:spPr/>
        <p:txBody>
          <a:bodyPr/>
          <a:lstStyle/>
          <a:p>
            <a:pPr algn="ctr"/>
            <a:r>
              <a:rPr lang="en-CA" dirty="0">
                <a:solidFill>
                  <a:schemeClr val="accent4"/>
                </a:solidFill>
                <a:highlight>
                  <a:srgbClr val="000000"/>
                </a:highlight>
                <a:latin typeface="Century Gothic" panose="020B0502020202020204" pitchFamily="34" charset="0"/>
              </a:rPr>
              <a:t>RESOLUTIONS     –     ASPECT RATIOS</a:t>
            </a:r>
          </a:p>
        </p:txBody>
      </p:sp>
      <p:pic>
        <p:nvPicPr>
          <p:cNvPr id="6" name="Content Placeholder 5" descr="A screenshot of a computer screen&#10;&#10;Description automatically generated">
            <a:extLst>
              <a:ext uri="{FF2B5EF4-FFF2-40B4-BE49-F238E27FC236}">
                <a16:creationId xmlns:a16="http://schemas.microsoft.com/office/drawing/2014/main" id="{B547F681-FA92-1058-11CC-49CA0AA19F1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971675"/>
            <a:ext cx="5181600" cy="2914650"/>
          </a:xfrm>
        </p:spPr>
      </p:pic>
      <p:sp>
        <p:nvSpPr>
          <p:cNvPr id="9" name="Rectangle 8">
            <a:extLst>
              <a:ext uri="{FF2B5EF4-FFF2-40B4-BE49-F238E27FC236}">
                <a16:creationId xmlns:a16="http://schemas.microsoft.com/office/drawing/2014/main" id="{2F85EA2C-574D-B236-EC7D-1C727ADAE77A}"/>
              </a:ext>
            </a:extLst>
          </p:cNvPr>
          <p:cNvSpPr/>
          <p:nvPr/>
        </p:nvSpPr>
        <p:spPr>
          <a:xfrm>
            <a:off x="6096000" y="1971675"/>
            <a:ext cx="5181600" cy="2914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Content Placeholder 7" descr="A diagram of a variety of rectangular objects&#10;&#10;Description automatically generated with medium confidence">
            <a:extLst>
              <a:ext uri="{FF2B5EF4-FFF2-40B4-BE49-F238E27FC236}">
                <a16:creationId xmlns:a16="http://schemas.microsoft.com/office/drawing/2014/main" id="{B574A62D-3A2C-BE9F-3416-A13DC3E7346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6000" y="2133600"/>
            <a:ext cx="5181600" cy="2590800"/>
          </a:xfrm>
        </p:spPr>
      </p:pic>
      <p:sp>
        <p:nvSpPr>
          <p:cNvPr id="10" name="TextBox 9">
            <a:extLst>
              <a:ext uri="{FF2B5EF4-FFF2-40B4-BE49-F238E27FC236}">
                <a16:creationId xmlns:a16="http://schemas.microsoft.com/office/drawing/2014/main" id="{55DD2E8A-DED4-9C2E-DF54-41CC8F249B08}"/>
              </a:ext>
            </a:extLst>
          </p:cNvPr>
          <p:cNvSpPr txBox="1"/>
          <p:nvPr/>
        </p:nvSpPr>
        <p:spPr>
          <a:xfrm>
            <a:off x="720169" y="5167312"/>
            <a:ext cx="10751662" cy="830997"/>
          </a:xfrm>
          <a:prstGeom prst="rect">
            <a:avLst/>
          </a:prstGeom>
          <a:noFill/>
        </p:spPr>
        <p:txBody>
          <a:bodyPr wrap="none" rtlCol="0">
            <a:spAutoFit/>
          </a:bodyPr>
          <a:lstStyle/>
          <a:p>
            <a:pPr algn="ctr"/>
            <a:r>
              <a:rPr lang="en-US" sz="2400" b="0" i="0" u="none" strike="noStrike" dirty="0">
                <a:solidFill>
                  <a:schemeClr val="accent4"/>
                </a:solidFill>
                <a:effectLst/>
                <a:highlight>
                  <a:srgbClr val="000000"/>
                </a:highlight>
                <a:latin typeface="Century Gothic" panose="020B0502020202020204" pitchFamily="34" charset="0"/>
              </a:rPr>
              <a:t>What resolution/aspect ratio will your video be watched in (hopefully)?</a:t>
            </a:r>
          </a:p>
          <a:p>
            <a:pPr algn="ctr"/>
            <a:r>
              <a:rPr lang="en-US" sz="2400" b="0" i="0" u="none" strike="noStrike" dirty="0">
                <a:solidFill>
                  <a:schemeClr val="accent4"/>
                </a:solidFill>
                <a:effectLst/>
                <a:highlight>
                  <a:srgbClr val="000000"/>
                </a:highlight>
                <a:latin typeface="Century Gothic" panose="020B0502020202020204" pitchFamily="34" charset="0"/>
              </a:rPr>
              <a:t>That’s probably the resolution you want to film in.</a:t>
            </a:r>
            <a:endParaRPr lang="en-CA" sz="2400" dirty="0">
              <a:solidFill>
                <a:schemeClr val="accent4"/>
              </a:solidFill>
              <a:highlight>
                <a:srgbClr val="000000"/>
              </a:highlight>
              <a:latin typeface="Century Gothic" panose="020B0502020202020204" pitchFamily="34" charset="0"/>
            </a:endParaRPr>
          </a:p>
        </p:txBody>
      </p:sp>
    </p:spTree>
    <p:extLst>
      <p:ext uri="{BB962C8B-B14F-4D97-AF65-F5344CB8AC3E}">
        <p14:creationId xmlns:p14="http://schemas.microsoft.com/office/powerpoint/2010/main" val="3402089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393AF-E937-91CD-0B59-B8AFAD6532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EF0986-0DAC-D6A0-4647-87A79FC12F93}"/>
              </a:ext>
            </a:extLst>
          </p:cNvPr>
          <p:cNvSpPr>
            <a:spLocks noGrp="1"/>
          </p:cNvSpPr>
          <p:nvPr>
            <p:ph type="title"/>
          </p:nvPr>
        </p:nvSpPr>
        <p:spPr/>
        <p:txBody>
          <a:bodyPr/>
          <a:lstStyle/>
          <a:p>
            <a:pPr algn="ctr"/>
            <a:r>
              <a:rPr lang="en-CA" dirty="0">
                <a:solidFill>
                  <a:schemeClr val="accent4"/>
                </a:solidFill>
                <a:highlight>
                  <a:srgbClr val="000000"/>
                </a:highlight>
                <a:latin typeface="Century Gothic" panose="020B0502020202020204" pitchFamily="34" charset="0"/>
              </a:rPr>
              <a:t>A TIP FROM SOME RANDO I’M CHOOSING TO TRUST</a:t>
            </a:r>
          </a:p>
        </p:txBody>
      </p:sp>
      <p:sp>
        <p:nvSpPr>
          <p:cNvPr id="12" name="Rectangle 1">
            <a:extLst>
              <a:ext uri="{FF2B5EF4-FFF2-40B4-BE49-F238E27FC236}">
                <a16:creationId xmlns:a16="http://schemas.microsoft.com/office/drawing/2014/main" id="{AFD7CB7D-34D6-9D7B-F13B-CF442DBAFBBD}"/>
              </a:ext>
            </a:extLst>
          </p:cNvPr>
          <p:cNvSpPr>
            <a:spLocks noChangeArrowheads="1"/>
          </p:cNvSpPr>
          <p:nvPr/>
        </p:nvSpPr>
        <p:spPr bwMode="auto">
          <a:xfrm>
            <a:off x="372737" y="2382413"/>
            <a:ext cx="11446525" cy="34163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282829"/>
                </a:solidFill>
                <a:effectLst/>
                <a:latin typeface="-apple-system"/>
                <a:hlinkClick r:id="rId2"/>
              </a:rPr>
              <a:t>Professor Hartman</a:t>
            </a:r>
            <a:endParaRPr kumimoji="0" lang="en-US" altLang="en-US" b="0" i="0" u="none" strike="noStrike" cap="none" normalizeH="0" baseline="0" dirty="0">
              <a:ln>
                <a:noFill/>
              </a:ln>
              <a:solidFill>
                <a:srgbClr val="282829"/>
              </a:solidFill>
              <a:effectLst/>
              <a:latin typeface="-apple-system"/>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636466"/>
                </a:solidFill>
                <a:effectLst/>
                <a:latin typeface="-apple-system"/>
              </a:rPr>
              <a:t>Dad/Husband/Designer/Filmmaker/INFJ/Coffee Addict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636466"/>
                </a:solidFill>
                <a:effectLst/>
                <a:latin typeface="-apple-system"/>
              </a:rPr>
              <a:t>Author has </a:t>
            </a:r>
            <a:r>
              <a:rPr kumimoji="0" lang="en-US" altLang="en-US" b="1" i="0" u="none" strike="noStrike" cap="none" normalizeH="0" baseline="0" dirty="0">
                <a:ln>
                  <a:noFill/>
                </a:ln>
                <a:solidFill>
                  <a:srgbClr val="636466"/>
                </a:solidFill>
                <a:effectLst/>
                <a:latin typeface="-apple-system"/>
              </a:rPr>
              <a:t>8.7K</a:t>
            </a:r>
            <a:r>
              <a:rPr kumimoji="0" lang="en-US" altLang="en-US" b="0" i="0" u="none" strike="noStrike" cap="none" normalizeH="0" baseline="0" dirty="0">
                <a:ln>
                  <a:noFill/>
                </a:ln>
                <a:solidFill>
                  <a:srgbClr val="636466"/>
                </a:solidFill>
                <a:effectLst/>
                <a:latin typeface="-apple-system"/>
              </a:rPr>
              <a:t> answers and </a:t>
            </a:r>
            <a:r>
              <a:rPr kumimoji="0" lang="en-US" altLang="en-US" b="1" i="0" u="none" strike="noStrike" cap="none" normalizeH="0" baseline="0" dirty="0">
                <a:ln>
                  <a:noFill/>
                </a:ln>
                <a:solidFill>
                  <a:srgbClr val="636466"/>
                </a:solidFill>
                <a:effectLst/>
                <a:latin typeface="-apple-system"/>
              </a:rPr>
              <a:t>12.3M</a:t>
            </a:r>
            <a:r>
              <a:rPr kumimoji="0" lang="en-US" altLang="en-US" b="0" i="0" u="none" strike="noStrike" cap="none" normalizeH="0" baseline="0" dirty="0">
                <a:ln>
                  <a:noFill/>
                </a:ln>
                <a:solidFill>
                  <a:srgbClr val="636466"/>
                </a:solidFill>
                <a:effectLst/>
                <a:latin typeface="-apple-system"/>
              </a:rPr>
              <a:t> answer views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636466"/>
                </a:solidFill>
                <a:effectLst/>
                <a:latin typeface="-apple-system"/>
                <a:hlinkClick r:id="rId3"/>
              </a:rPr>
              <a:t>3y</a:t>
            </a:r>
            <a:endParaRPr kumimoji="0" lang="en-US" altLang="en-US"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282829"/>
                </a:solidFill>
                <a:effectLst/>
                <a:latin typeface="-apple-system"/>
              </a:rPr>
              <a:t>To avoid the dreaded YouTube compression algorithm that’s highly compressed, upload in 4K even if your timeline is originally 1080p, which in most applications is the norm.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282829"/>
                </a:solidFill>
                <a:effectLst/>
                <a:latin typeface="-apple-system"/>
              </a:rPr>
              <a:t>What does this do? It tells the YT algorithm to use the next quality tier of compression which is higher than that of 720 and 1080. Most users are going to consume the 720 or 1080 version anyway, regardless if there’s a UHD 4K option available. All you’re trying to do here is trip YT into the second quality tier so that your 720 and 1080 consumption will suffer with less compression artifacts.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282829"/>
                </a:solidFill>
                <a:effectLst/>
                <a:latin typeface="-apple-system"/>
              </a:rPr>
              <a:t>This has been a wide complaint for decades in general. YT isn’t budging on this one. So you have to cheat or upload to Vimeo if retaining more quality is important to the experience.</a:t>
            </a:r>
            <a:endParaRPr kumimoji="0" lang="en-US"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26944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A4528-706B-75F4-D5B1-B83735112B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3CB66C-5CD6-0AF0-98CF-1D1379E82D18}"/>
              </a:ext>
            </a:extLst>
          </p:cNvPr>
          <p:cNvSpPr>
            <a:spLocks noGrp="1"/>
          </p:cNvSpPr>
          <p:nvPr>
            <p:ph type="ctrTitle"/>
          </p:nvPr>
        </p:nvSpPr>
        <p:spPr>
          <a:xfrm>
            <a:off x="1524000" y="598714"/>
            <a:ext cx="9144000" cy="1120094"/>
          </a:xfrm>
        </p:spPr>
        <p:txBody>
          <a:bodyPr/>
          <a:lstStyle/>
          <a:p>
            <a:r>
              <a:rPr lang="en-CA" sz="6600" dirty="0">
                <a:solidFill>
                  <a:schemeClr val="accent4"/>
                </a:solidFill>
                <a:highlight>
                  <a:srgbClr val="000000"/>
                </a:highlight>
                <a:latin typeface="Century Gothic" panose="020B0502020202020204" pitchFamily="34" charset="0"/>
                <a:ea typeface="+mn-ea"/>
                <a:cs typeface="+mn-cs"/>
              </a:rPr>
              <a:t>FRAME RATE</a:t>
            </a:r>
          </a:p>
        </p:txBody>
      </p:sp>
      <p:sp>
        <p:nvSpPr>
          <p:cNvPr id="3" name="Subtitle 2">
            <a:extLst>
              <a:ext uri="{FF2B5EF4-FFF2-40B4-BE49-F238E27FC236}">
                <a16:creationId xmlns:a16="http://schemas.microsoft.com/office/drawing/2014/main" id="{B6A6E363-CB7D-8320-DAF8-AB822E0C027C}"/>
              </a:ext>
            </a:extLst>
          </p:cNvPr>
          <p:cNvSpPr>
            <a:spLocks noGrp="1"/>
          </p:cNvSpPr>
          <p:nvPr>
            <p:ph type="subTitle" idx="1"/>
          </p:nvPr>
        </p:nvSpPr>
        <p:spPr>
          <a:xfrm>
            <a:off x="545646" y="1947976"/>
            <a:ext cx="11100707" cy="874527"/>
          </a:xfrm>
        </p:spPr>
        <p:txBody>
          <a:bodyPr>
            <a:noAutofit/>
          </a:bodyPr>
          <a:lstStyle/>
          <a:p>
            <a:pPr algn="just">
              <a:lnSpc>
                <a:spcPct val="150000"/>
              </a:lnSpc>
            </a:pPr>
            <a:r>
              <a:rPr lang="en-US" sz="3200" dirty="0">
                <a:solidFill>
                  <a:schemeClr val="accent4"/>
                </a:solidFill>
                <a:highlight>
                  <a:srgbClr val="000000"/>
                </a:highlight>
                <a:latin typeface="Century Gothic" panose="020B0502020202020204" pitchFamily="34" charset="0"/>
              </a:rPr>
              <a:t>Frames per second (FPS)</a:t>
            </a:r>
            <a:endParaRPr lang="en-CA" sz="3200" dirty="0">
              <a:solidFill>
                <a:schemeClr val="accent4"/>
              </a:solidFill>
              <a:highlight>
                <a:srgbClr val="000000"/>
              </a:highlight>
              <a:latin typeface="Century Gothic" panose="020B0502020202020204" pitchFamily="34" charset="0"/>
            </a:endParaRPr>
          </a:p>
        </p:txBody>
      </p:sp>
      <p:pic>
        <p:nvPicPr>
          <p:cNvPr id="5" name="Picture 4" descr="A horse animations with a person riding a horse&#10;&#10;Description automatically generated with medium confidence">
            <a:extLst>
              <a:ext uri="{FF2B5EF4-FFF2-40B4-BE49-F238E27FC236}">
                <a16:creationId xmlns:a16="http://schemas.microsoft.com/office/drawing/2014/main" id="{64610A54-988E-B421-EA4C-F011133FE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1646" y="2222436"/>
            <a:ext cx="5365125" cy="3626124"/>
          </a:xfrm>
          <a:prstGeom prst="rect">
            <a:avLst/>
          </a:prstGeom>
        </p:spPr>
      </p:pic>
      <p:sp>
        <p:nvSpPr>
          <p:cNvPr id="6" name="TextBox 5">
            <a:extLst>
              <a:ext uri="{FF2B5EF4-FFF2-40B4-BE49-F238E27FC236}">
                <a16:creationId xmlns:a16="http://schemas.microsoft.com/office/drawing/2014/main" id="{66F111D6-B408-AFE5-1C41-F469390685D4}"/>
              </a:ext>
            </a:extLst>
          </p:cNvPr>
          <p:cNvSpPr txBox="1"/>
          <p:nvPr/>
        </p:nvSpPr>
        <p:spPr>
          <a:xfrm>
            <a:off x="525228" y="2958280"/>
            <a:ext cx="5776419" cy="3539430"/>
          </a:xfrm>
          <a:prstGeom prst="rect">
            <a:avLst/>
          </a:prstGeom>
          <a:noFill/>
        </p:spPr>
        <p:txBody>
          <a:bodyPr wrap="square" rtlCol="0">
            <a:spAutoFit/>
          </a:bodyPr>
          <a:lstStyle/>
          <a:p>
            <a:r>
              <a:rPr lang="en-CA" sz="3200" dirty="0">
                <a:solidFill>
                  <a:schemeClr val="accent4"/>
                </a:solidFill>
                <a:highlight>
                  <a:srgbClr val="000000"/>
                </a:highlight>
                <a:latin typeface="Century Gothic" panose="020B0502020202020204" pitchFamily="34" charset="0"/>
              </a:rPr>
              <a:t>Videos are all made of still images in quick succession. But how quick?</a:t>
            </a:r>
          </a:p>
          <a:p>
            <a:endParaRPr lang="en-CA" sz="3200" dirty="0">
              <a:solidFill>
                <a:schemeClr val="accent4"/>
              </a:solidFill>
              <a:highlight>
                <a:srgbClr val="000000"/>
              </a:highlight>
              <a:latin typeface="Century Gothic" panose="020B0502020202020204" pitchFamily="34" charset="0"/>
            </a:endParaRPr>
          </a:p>
          <a:p>
            <a:r>
              <a:rPr lang="en-CA" sz="3200" dirty="0">
                <a:solidFill>
                  <a:schemeClr val="accent4"/>
                </a:solidFill>
                <a:highlight>
                  <a:srgbClr val="000000"/>
                </a:highlight>
                <a:latin typeface="Century Gothic" panose="020B0502020202020204" pitchFamily="34" charset="0"/>
              </a:rPr>
              <a:t>24fps </a:t>
            </a:r>
          </a:p>
          <a:p>
            <a:r>
              <a:rPr lang="en-CA" sz="3200" dirty="0">
                <a:solidFill>
                  <a:schemeClr val="accent4"/>
                </a:solidFill>
                <a:highlight>
                  <a:srgbClr val="000000"/>
                </a:highlight>
                <a:latin typeface="Century Gothic" panose="020B0502020202020204" pitchFamily="34" charset="0"/>
              </a:rPr>
              <a:t>30fps (iPhone video default)</a:t>
            </a:r>
          </a:p>
          <a:p>
            <a:r>
              <a:rPr lang="en-CA" sz="3200" dirty="0">
                <a:solidFill>
                  <a:schemeClr val="accent4"/>
                </a:solidFill>
                <a:highlight>
                  <a:srgbClr val="000000"/>
                </a:highlight>
                <a:latin typeface="Century Gothic" panose="020B0502020202020204" pitchFamily="34" charset="0"/>
              </a:rPr>
              <a:t>60fps</a:t>
            </a:r>
          </a:p>
        </p:txBody>
      </p:sp>
      <p:sp>
        <p:nvSpPr>
          <p:cNvPr id="7" name="TextBox 6">
            <a:extLst>
              <a:ext uri="{FF2B5EF4-FFF2-40B4-BE49-F238E27FC236}">
                <a16:creationId xmlns:a16="http://schemas.microsoft.com/office/drawing/2014/main" id="{84C5244F-D9DD-F5BA-4021-AA651DB7078A}"/>
              </a:ext>
            </a:extLst>
          </p:cNvPr>
          <p:cNvSpPr txBox="1"/>
          <p:nvPr/>
        </p:nvSpPr>
        <p:spPr>
          <a:xfrm>
            <a:off x="7401883" y="5966898"/>
            <a:ext cx="3164649" cy="584775"/>
          </a:xfrm>
          <a:prstGeom prst="rect">
            <a:avLst/>
          </a:prstGeom>
          <a:noFill/>
        </p:spPr>
        <p:txBody>
          <a:bodyPr wrap="none" rtlCol="0">
            <a:spAutoFit/>
          </a:bodyPr>
          <a:lstStyle/>
          <a:p>
            <a:r>
              <a:rPr lang="en-CA" sz="3200" dirty="0">
                <a:solidFill>
                  <a:schemeClr val="accent4"/>
                </a:solidFill>
                <a:highlight>
                  <a:srgbClr val="000000"/>
                </a:highlight>
                <a:latin typeface="Century Gothic" panose="020B0502020202020204" pitchFamily="34" charset="0"/>
              </a:rPr>
              <a:t>Is more better?</a:t>
            </a:r>
          </a:p>
        </p:txBody>
      </p:sp>
    </p:spTree>
    <p:extLst>
      <p:ext uri="{BB962C8B-B14F-4D97-AF65-F5344CB8AC3E}">
        <p14:creationId xmlns:p14="http://schemas.microsoft.com/office/powerpoint/2010/main" val="4167695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1E83A-37C0-5C7B-06F6-01424C1DF5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5B59EC-FEE6-FCEE-AC04-D9A2E0A5F6C2}"/>
              </a:ext>
            </a:extLst>
          </p:cNvPr>
          <p:cNvSpPr>
            <a:spLocks noGrp="1"/>
          </p:cNvSpPr>
          <p:nvPr>
            <p:ph type="ctrTitle"/>
          </p:nvPr>
        </p:nvSpPr>
        <p:spPr>
          <a:xfrm>
            <a:off x="1524000" y="598714"/>
            <a:ext cx="9144000" cy="1120094"/>
          </a:xfrm>
        </p:spPr>
        <p:txBody>
          <a:bodyPr/>
          <a:lstStyle/>
          <a:p>
            <a:r>
              <a:rPr lang="en-CA" sz="6600" dirty="0">
                <a:solidFill>
                  <a:schemeClr val="accent4"/>
                </a:solidFill>
                <a:highlight>
                  <a:srgbClr val="000000"/>
                </a:highlight>
                <a:latin typeface="Century Gothic" panose="020B0502020202020204" pitchFamily="34" charset="0"/>
                <a:ea typeface="+mn-ea"/>
                <a:cs typeface="+mn-cs"/>
              </a:rPr>
              <a:t>FILE FORMAT</a:t>
            </a:r>
          </a:p>
        </p:txBody>
      </p:sp>
      <p:sp>
        <p:nvSpPr>
          <p:cNvPr id="3" name="Subtitle 2">
            <a:extLst>
              <a:ext uri="{FF2B5EF4-FFF2-40B4-BE49-F238E27FC236}">
                <a16:creationId xmlns:a16="http://schemas.microsoft.com/office/drawing/2014/main" id="{6F5D1B6A-81CC-4CF2-DD3D-EF4952FC4161}"/>
              </a:ext>
            </a:extLst>
          </p:cNvPr>
          <p:cNvSpPr>
            <a:spLocks noGrp="1"/>
          </p:cNvSpPr>
          <p:nvPr>
            <p:ph type="subTitle" idx="1"/>
          </p:nvPr>
        </p:nvSpPr>
        <p:spPr>
          <a:xfrm>
            <a:off x="545646" y="1947976"/>
            <a:ext cx="11100707" cy="874527"/>
          </a:xfrm>
        </p:spPr>
        <p:txBody>
          <a:bodyPr>
            <a:noAutofit/>
          </a:bodyPr>
          <a:lstStyle/>
          <a:p>
            <a:pPr algn="just">
              <a:lnSpc>
                <a:spcPct val="150000"/>
              </a:lnSpc>
            </a:pPr>
            <a:r>
              <a:rPr lang="en-US" sz="3200" b="1" dirty="0">
                <a:solidFill>
                  <a:schemeClr val="accent4"/>
                </a:solidFill>
                <a:highlight>
                  <a:srgbClr val="000000"/>
                </a:highlight>
                <a:latin typeface="Century Gothic" panose="020B0502020202020204" pitchFamily="34" charset="0"/>
              </a:rPr>
              <a:t>MP4 </a:t>
            </a:r>
            <a:r>
              <a:rPr lang="en-US" sz="3200" dirty="0">
                <a:solidFill>
                  <a:schemeClr val="accent4"/>
                </a:solidFill>
                <a:highlight>
                  <a:srgbClr val="000000"/>
                </a:highlight>
                <a:latin typeface="Century Gothic" panose="020B0502020202020204" pitchFamily="34" charset="0"/>
              </a:rPr>
              <a:t>– Most common, therefore most supported, smaller file sizes, best for most cases</a:t>
            </a:r>
          </a:p>
          <a:p>
            <a:pPr algn="just">
              <a:lnSpc>
                <a:spcPct val="150000"/>
              </a:lnSpc>
            </a:pPr>
            <a:endParaRPr lang="en-US" sz="3200" dirty="0">
              <a:solidFill>
                <a:schemeClr val="accent4"/>
              </a:solidFill>
              <a:highlight>
                <a:srgbClr val="000000"/>
              </a:highlight>
              <a:latin typeface="Century Gothic" panose="020B0502020202020204" pitchFamily="34" charset="0"/>
            </a:endParaRPr>
          </a:p>
          <a:p>
            <a:pPr algn="just">
              <a:lnSpc>
                <a:spcPct val="150000"/>
              </a:lnSpc>
            </a:pPr>
            <a:r>
              <a:rPr lang="en-US" sz="3200" b="1" dirty="0">
                <a:solidFill>
                  <a:schemeClr val="accent4"/>
                </a:solidFill>
                <a:highlight>
                  <a:srgbClr val="000000"/>
                </a:highlight>
                <a:latin typeface="Century Gothic" panose="020B0502020202020204" pitchFamily="34" charset="0"/>
              </a:rPr>
              <a:t>MOV</a:t>
            </a:r>
            <a:r>
              <a:rPr lang="en-US" sz="3200" dirty="0">
                <a:solidFill>
                  <a:schemeClr val="accent4"/>
                </a:solidFill>
                <a:highlight>
                  <a:srgbClr val="000000"/>
                </a:highlight>
                <a:latin typeface="Century Gothic" panose="020B0502020202020204" pitchFamily="34" charset="0"/>
              </a:rPr>
              <a:t> – Apple proprietary. Bigger file sizes. Good if only using Apple products, can very occasionally cause issues otherwise</a:t>
            </a:r>
            <a:endParaRPr lang="en-CA" sz="3200" dirty="0">
              <a:solidFill>
                <a:schemeClr val="accent4"/>
              </a:solidFill>
              <a:highlight>
                <a:srgbClr val="000000"/>
              </a:highlight>
              <a:latin typeface="Century Gothic" panose="020B0502020202020204" pitchFamily="34" charset="0"/>
            </a:endParaRPr>
          </a:p>
        </p:txBody>
      </p:sp>
    </p:spTree>
    <p:extLst>
      <p:ext uri="{BB962C8B-B14F-4D97-AF65-F5344CB8AC3E}">
        <p14:creationId xmlns:p14="http://schemas.microsoft.com/office/powerpoint/2010/main" val="1567436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41420-B0DE-E28A-D2C9-AFE259E9DE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CBA84E-E732-97E7-3DB3-D899743015F1}"/>
              </a:ext>
            </a:extLst>
          </p:cNvPr>
          <p:cNvSpPr>
            <a:spLocks noGrp="1"/>
          </p:cNvSpPr>
          <p:nvPr>
            <p:ph type="ctrTitle"/>
          </p:nvPr>
        </p:nvSpPr>
        <p:spPr>
          <a:xfrm>
            <a:off x="1524000" y="598714"/>
            <a:ext cx="9144000" cy="1120094"/>
          </a:xfrm>
        </p:spPr>
        <p:txBody>
          <a:bodyPr/>
          <a:lstStyle/>
          <a:p>
            <a:r>
              <a:rPr lang="en-CA" sz="6600">
                <a:solidFill>
                  <a:schemeClr val="accent4"/>
                </a:solidFill>
                <a:highlight>
                  <a:srgbClr val="000000"/>
                </a:highlight>
                <a:latin typeface="Century Gothic" panose="020B0502020202020204" pitchFamily="34" charset="0"/>
                <a:ea typeface="+mn-ea"/>
                <a:cs typeface="+mn-cs"/>
              </a:rPr>
              <a:t>EQUIPMENT</a:t>
            </a:r>
            <a:endParaRPr lang="en-CA" sz="6600" dirty="0">
              <a:solidFill>
                <a:schemeClr val="accent4"/>
              </a:solidFill>
              <a:highlight>
                <a:srgbClr val="000000"/>
              </a:highlight>
              <a:latin typeface="Century Gothic" panose="020B0502020202020204" pitchFamily="34" charset="0"/>
              <a:ea typeface="+mn-ea"/>
              <a:cs typeface="+mn-cs"/>
            </a:endParaRPr>
          </a:p>
        </p:txBody>
      </p:sp>
      <p:sp>
        <p:nvSpPr>
          <p:cNvPr id="3" name="Subtitle 2">
            <a:extLst>
              <a:ext uri="{FF2B5EF4-FFF2-40B4-BE49-F238E27FC236}">
                <a16:creationId xmlns:a16="http://schemas.microsoft.com/office/drawing/2014/main" id="{E530B671-4DA0-F4EF-F817-7EFAD7B27D96}"/>
              </a:ext>
            </a:extLst>
          </p:cNvPr>
          <p:cNvSpPr>
            <a:spLocks noGrp="1"/>
          </p:cNvSpPr>
          <p:nvPr>
            <p:ph type="subTitle" idx="1"/>
          </p:nvPr>
        </p:nvSpPr>
        <p:spPr>
          <a:xfrm>
            <a:off x="545646" y="1947976"/>
            <a:ext cx="11100707" cy="874527"/>
          </a:xfrm>
        </p:spPr>
        <p:txBody>
          <a:bodyPr>
            <a:noAutofit/>
          </a:bodyPr>
          <a:lstStyle/>
          <a:p>
            <a:pPr marL="457200" indent="-457200" algn="just">
              <a:lnSpc>
                <a:spcPct val="150000"/>
              </a:lnSpc>
              <a:buFontTx/>
              <a:buChar char="-"/>
            </a:pPr>
            <a:r>
              <a:rPr lang="en-CA" sz="2800" dirty="0">
                <a:solidFill>
                  <a:schemeClr val="accent4"/>
                </a:solidFill>
                <a:highlight>
                  <a:srgbClr val="000000"/>
                </a:highlight>
                <a:latin typeface="Century Gothic" panose="020B0502020202020204" pitchFamily="34" charset="0"/>
              </a:rPr>
              <a:t>Phone cameras are pretty good these days!</a:t>
            </a:r>
          </a:p>
          <a:p>
            <a:pPr marL="457200" indent="-457200" algn="just">
              <a:lnSpc>
                <a:spcPct val="150000"/>
              </a:lnSpc>
              <a:buFontTx/>
              <a:buChar char="-"/>
            </a:pPr>
            <a:r>
              <a:rPr lang="en-CA" sz="2800" dirty="0">
                <a:solidFill>
                  <a:schemeClr val="accent4"/>
                </a:solidFill>
                <a:highlight>
                  <a:srgbClr val="000000"/>
                </a:highlight>
                <a:latin typeface="Century Gothic" panose="020B0502020202020204" pitchFamily="34" charset="0"/>
              </a:rPr>
              <a:t>If you have access, use a video camera or DSLR</a:t>
            </a:r>
          </a:p>
          <a:p>
            <a:pPr marL="457200" indent="-457200" algn="just">
              <a:lnSpc>
                <a:spcPct val="150000"/>
              </a:lnSpc>
              <a:buFontTx/>
              <a:buChar char="-"/>
            </a:pPr>
            <a:r>
              <a:rPr lang="en-CA" sz="2800" dirty="0">
                <a:solidFill>
                  <a:schemeClr val="accent4"/>
                </a:solidFill>
                <a:highlight>
                  <a:srgbClr val="000000"/>
                </a:highlight>
                <a:latin typeface="Century Gothic" panose="020B0502020202020204" pitchFamily="34" charset="0"/>
              </a:rPr>
              <a:t>External Microphones are probably the biggest upgrade to production value</a:t>
            </a:r>
          </a:p>
        </p:txBody>
      </p:sp>
      <p:pic>
        <p:nvPicPr>
          <p:cNvPr id="7" name="Picture 6">
            <a:extLst>
              <a:ext uri="{FF2B5EF4-FFF2-40B4-BE49-F238E27FC236}">
                <a16:creationId xmlns:a16="http://schemas.microsoft.com/office/drawing/2014/main" id="{2024115B-2DC0-3981-E0A6-F1BE4B3C7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646" y="4035498"/>
            <a:ext cx="3571302" cy="3571302"/>
          </a:xfrm>
          <a:prstGeom prst="rect">
            <a:avLst/>
          </a:prstGeom>
        </p:spPr>
      </p:pic>
      <p:pic>
        <p:nvPicPr>
          <p:cNvPr id="9" name="Picture 8">
            <a:extLst>
              <a:ext uri="{FF2B5EF4-FFF2-40B4-BE49-F238E27FC236}">
                <a16:creationId xmlns:a16="http://schemas.microsoft.com/office/drawing/2014/main" id="{6625667F-0081-537A-6AB2-50DA6A5AD8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110" y="3834106"/>
            <a:ext cx="2727779" cy="3273335"/>
          </a:xfrm>
          <a:prstGeom prst="rect">
            <a:avLst/>
          </a:prstGeom>
        </p:spPr>
      </p:pic>
      <p:pic>
        <p:nvPicPr>
          <p:cNvPr id="13" name="Picture 12" descr="A black microphone with green lights&#10;&#10;Description automatically generated">
            <a:extLst>
              <a:ext uri="{FF2B5EF4-FFF2-40B4-BE49-F238E27FC236}">
                <a16:creationId xmlns:a16="http://schemas.microsoft.com/office/drawing/2014/main" id="{8289C7D5-FB8C-6649-1D84-E53EF03B99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1475" y="4083547"/>
            <a:ext cx="2604878" cy="3023894"/>
          </a:xfrm>
          <a:prstGeom prst="rect">
            <a:avLst/>
          </a:prstGeom>
        </p:spPr>
      </p:pic>
    </p:spTree>
    <p:extLst>
      <p:ext uri="{BB962C8B-B14F-4D97-AF65-F5344CB8AC3E}">
        <p14:creationId xmlns:p14="http://schemas.microsoft.com/office/powerpoint/2010/main" val="2679881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84AFB-8B41-771D-0EB6-C20CF3D37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C76596-7F5E-58F3-E0D2-97495C1FB1C2}"/>
              </a:ext>
            </a:extLst>
          </p:cNvPr>
          <p:cNvSpPr>
            <a:spLocks noGrp="1"/>
          </p:cNvSpPr>
          <p:nvPr>
            <p:ph type="ctrTitle"/>
          </p:nvPr>
        </p:nvSpPr>
        <p:spPr>
          <a:xfrm>
            <a:off x="1524000" y="598714"/>
            <a:ext cx="9144000" cy="1120094"/>
          </a:xfrm>
        </p:spPr>
        <p:txBody>
          <a:bodyPr/>
          <a:lstStyle/>
          <a:p>
            <a:r>
              <a:rPr lang="en-CA" sz="6600" dirty="0">
                <a:solidFill>
                  <a:schemeClr val="accent6"/>
                </a:solidFill>
                <a:highlight>
                  <a:srgbClr val="000000"/>
                </a:highlight>
                <a:latin typeface="Century Gothic" panose="020B0502020202020204" pitchFamily="34" charset="0"/>
                <a:ea typeface="+mn-ea"/>
                <a:cs typeface="+mn-cs"/>
              </a:rPr>
              <a:t>FILMING</a:t>
            </a:r>
          </a:p>
        </p:txBody>
      </p:sp>
      <p:sp>
        <p:nvSpPr>
          <p:cNvPr id="3" name="Subtitle 2">
            <a:extLst>
              <a:ext uri="{FF2B5EF4-FFF2-40B4-BE49-F238E27FC236}">
                <a16:creationId xmlns:a16="http://schemas.microsoft.com/office/drawing/2014/main" id="{E1B8F449-6197-F23F-80F9-ED49DADE9874}"/>
              </a:ext>
            </a:extLst>
          </p:cNvPr>
          <p:cNvSpPr>
            <a:spLocks noGrp="1"/>
          </p:cNvSpPr>
          <p:nvPr>
            <p:ph type="subTitle" idx="1"/>
          </p:nvPr>
        </p:nvSpPr>
        <p:spPr>
          <a:xfrm>
            <a:off x="545646" y="1947976"/>
            <a:ext cx="11100707" cy="874527"/>
          </a:xfrm>
        </p:spPr>
        <p:txBody>
          <a:bodyPr>
            <a:noAutofit/>
          </a:bodyPr>
          <a:lstStyle/>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Be aware of background noise</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LIGHTING!!!</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Framing (keep headroom)</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Make sure your camera is static</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Rehearse a couple times</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Do a few takes</a:t>
            </a:r>
          </a:p>
        </p:txBody>
      </p:sp>
      <p:pic>
        <p:nvPicPr>
          <p:cNvPr id="5" name="Picture 4" descr="A person with his hands in his pockets&#10;&#10;Description automatically generated with medium confidence">
            <a:extLst>
              <a:ext uri="{FF2B5EF4-FFF2-40B4-BE49-F238E27FC236}">
                <a16:creationId xmlns:a16="http://schemas.microsoft.com/office/drawing/2014/main" id="{C7BD3F3A-E911-619B-B17E-CFE1BB11D4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1431" y="1947976"/>
            <a:ext cx="3894922" cy="4673907"/>
          </a:xfrm>
          <a:prstGeom prst="rect">
            <a:avLst/>
          </a:prstGeom>
        </p:spPr>
      </p:pic>
    </p:spTree>
    <p:extLst>
      <p:ext uri="{BB962C8B-B14F-4D97-AF65-F5344CB8AC3E}">
        <p14:creationId xmlns:p14="http://schemas.microsoft.com/office/powerpoint/2010/main" val="3867967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681D-084D-8757-44AB-075992BC72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FF1966-3E0E-552D-973F-7FB76B2B33C0}"/>
              </a:ext>
            </a:extLst>
          </p:cNvPr>
          <p:cNvSpPr>
            <a:spLocks noGrp="1"/>
          </p:cNvSpPr>
          <p:nvPr>
            <p:ph type="ctrTitle"/>
          </p:nvPr>
        </p:nvSpPr>
        <p:spPr>
          <a:xfrm>
            <a:off x="1524000" y="598714"/>
            <a:ext cx="9144000" cy="1120094"/>
          </a:xfrm>
        </p:spPr>
        <p:txBody>
          <a:bodyPr/>
          <a:lstStyle/>
          <a:p>
            <a:r>
              <a:rPr lang="en-CA" sz="6600" dirty="0">
                <a:solidFill>
                  <a:schemeClr val="accent6"/>
                </a:solidFill>
                <a:highlight>
                  <a:srgbClr val="000000"/>
                </a:highlight>
                <a:latin typeface="Century Gothic" panose="020B0502020202020204" pitchFamily="34" charset="0"/>
                <a:ea typeface="+mn-ea"/>
                <a:cs typeface="+mn-cs"/>
              </a:rPr>
              <a:t>FILE MANAGEMENT</a:t>
            </a:r>
          </a:p>
        </p:txBody>
      </p:sp>
      <p:sp>
        <p:nvSpPr>
          <p:cNvPr id="3" name="Subtitle 2">
            <a:extLst>
              <a:ext uri="{FF2B5EF4-FFF2-40B4-BE49-F238E27FC236}">
                <a16:creationId xmlns:a16="http://schemas.microsoft.com/office/drawing/2014/main" id="{93AAAF5B-6C6C-599E-5544-23BD50DEF6A2}"/>
              </a:ext>
            </a:extLst>
          </p:cNvPr>
          <p:cNvSpPr>
            <a:spLocks noGrp="1"/>
          </p:cNvSpPr>
          <p:nvPr>
            <p:ph type="subTitle" idx="1"/>
          </p:nvPr>
        </p:nvSpPr>
        <p:spPr>
          <a:xfrm>
            <a:off x="545646" y="1947976"/>
            <a:ext cx="11100707" cy="874527"/>
          </a:xfrm>
        </p:spPr>
        <p:txBody>
          <a:bodyPr>
            <a:noAutofit/>
          </a:bodyPr>
          <a:lstStyle/>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BACK IT UP!!!</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Transfer through USB (best) or Google Drive, OneDrive, iCloud, etc. NOT GMAIL OR MESSENGER!</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Practice “non-destructive” editing</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Don’t overwrite when exporting</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No more myvideoRe-editFINALfinal.mp4, use 01, 02, 03…</a:t>
            </a:r>
          </a:p>
        </p:txBody>
      </p:sp>
    </p:spTree>
    <p:extLst>
      <p:ext uri="{BB962C8B-B14F-4D97-AF65-F5344CB8AC3E}">
        <p14:creationId xmlns:p14="http://schemas.microsoft.com/office/powerpoint/2010/main" val="91502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D8B05-8028-DBC3-2E0A-D892C8BBB6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6A0A7B-8A2B-7F4C-CE6D-3E15C59CDD28}"/>
              </a:ext>
            </a:extLst>
          </p:cNvPr>
          <p:cNvSpPr>
            <a:spLocks noGrp="1"/>
          </p:cNvSpPr>
          <p:nvPr>
            <p:ph type="ctrTitle"/>
          </p:nvPr>
        </p:nvSpPr>
        <p:spPr>
          <a:xfrm>
            <a:off x="1524000" y="598714"/>
            <a:ext cx="9144000" cy="1120094"/>
          </a:xfrm>
        </p:spPr>
        <p:txBody>
          <a:bodyPr/>
          <a:lstStyle/>
          <a:p>
            <a:r>
              <a:rPr lang="en-CA" sz="6600" dirty="0">
                <a:solidFill>
                  <a:schemeClr val="accent6"/>
                </a:solidFill>
                <a:highlight>
                  <a:srgbClr val="000000"/>
                </a:highlight>
                <a:latin typeface="Century Gothic" panose="020B0502020202020204" pitchFamily="34" charset="0"/>
                <a:ea typeface="+mn-ea"/>
                <a:cs typeface="+mn-cs"/>
              </a:rPr>
              <a:t>EDITING</a:t>
            </a:r>
          </a:p>
        </p:txBody>
      </p:sp>
      <p:sp>
        <p:nvSpPr>
          <p:cNvPr id="3" name="Subtitle 2">
            <a:extLst>
              <a:ext uri="{FF2B5EF4-FFF2-40B4-BE49-F238E27FC236}">
                <a16:creationId xmlns:a16="http://schemas.microsoft.com/office/drawing/2014/main" id="{495A5181-1F7B-FDD4-DFAD-EAADFC07F52D}"/>
              </a:ext>
            </a:extLst>
          </p:cNvPr>
          <p:cNvSpPr>
            <a:spLocks noGrp="1"/>
          </p:cNvSpPr>
          <p:nvPr>
            <p:ph type="subTitle" idx="1"/>
          </p:nvPr>
        </p:nvSpPr>
        <p:spPr>
          <a:xfrm>
            <a:off x="545646" y="1947976"/>
            <a:ext cx="11100707" cy="2888429"/>
          </a:xfrm>
        </p:spPr>
        <p:txBody>
          <a:bodyPr>
            <a:noAutofit/>
          </a:bodyPr>
          <a:lstStyle/>
          <a:p>
            <a:pPr algn="just">
              <a:lnSpc>
                <a:spcPct val="100000"/>
              </a:lnSpc>
            </a:pPr>
            <a:r>
              <a:rPr lang="en-CA" sz="2000" b="1" dirty="0">
                <a:solidFill>
                  <a:schemeClr val="accent6"/>
                </a:solidFill>
                <a:highlight>
                  <a:srgbClr val="000000"/>
                </a:highlight>
                <a:latin typeface="Century Gothic" panose="020B0502020202020204" pitchFamily="34" charset="0"/>
              </a:rPr>
              <a:t>DaVinci Resolve:</a:t>
            </a:r>
          </a:p>
          <a:p>
            <a:pPr algn="just">
              <a:lnSpc>
                <a:spcPct val="100000"/>
              </a:lnSpc>
            </a:pPr>
            <a:r>
              <a:rPr lang="en-CA" sz="2000" dirty="0">
                <a:solidFill>
                  <a:schemeClr val="accent6"/>
                </a:solidFill>
                <a:highlight>
                  <a:srgbClr val="000000"/>
                </a:highlight>
                <a:latin typeface="Century Gothic" panose="020B0502020202020204" pitchFamily="34" charset="0"/>
              </a:rPr>
              <a:t>-Free</a:t>
            </a:r>
          </a:p>
          <a:p>
            <a:pPr algn="just">
              <a:lnSpc>
                <a:spcPct val="100000"/>
              </a:lnSpc>
            </a:pPr>
            <a:r>
              <a:rPr lang="en-CA" sz="2000" dirty="0">
                <a:solidFill>
                  <a:schemeClr val="accent6"/>
                </a:solidFill>
                <a:highlight>
                  <a:srgbClr val="000000"/>
                </a:highlight>
                <a:latin typeface="Century Gothic" panose="020B0502020202020204" pitchFamily="34" charset="0"/>
              </a:rPr>
              <a:t>-Amazing</a:t>
            </a:r>
          </a:p>
          <a:p>
            <a:pPr algn="just">
              <a:lnSpc>
                <a:spcPct val="100000"/>
              </a:lnSpc>
            </a:pPr>
            <a:r>
              <a:rPr lang="en-CA" sz="2000" dirty="0">
                <a:solidFill>
                  <a:schemeClr val="accent6"/>
                </a:solidFill>
                <a:highlight>
                  <a:srgbClr val="000000"/>
                </a:highlight>
                <a:latin typeface="Century Gothic" panose="020B0502020202020204" pitchFamily="34" charset="0"/>
              </a:rPr>
              <a:t>-Becoming industry standard</a:t>
            </a:r>
          </a:p>
          <a:p>
            <a:pPr algn="just">
              <a:lnSpc>
                <a:spcPct val="100000"/>
              </a:lnSpc>
            </a:pPr>
            <a:r>
              <a:rPr lang="en-CA" sz="2000" dirty="0">
                <a:solidFill>
                  <a:schemeClr val="accent6"/>
                </a:solidFill>
                <a:highlight>
                  <a:srgbClr val="000000"/>
                </a:highlight>
                <a:latin typeface="Century Gothic" panose="020B0502020202020204" pitchFamily="34" charset="0"/>
              </a:rPr>
              <a:t>-Requires good computer</a:t>
            </a:r>
          </a:p>
          <a:p>
            <a:pPr algn="just">
              <a:lnSpc>
                <a:spcPct val="100000"/>
              </a:lnSpc>
            </a:pPr>
            <a:r>
              <a:rPr lang="en-CA" sz="2000" dirty="0">
                <a:solidFill>
                  <a:schemeClr val="accent6"/>
                </a:solidFill>
                <a:highlight>
                  <a:srgbClr val="000000"/>
                </a:highlight>
                <a:latin typeface="Century Gothic" panose="020B0502020202020204" pitchFamily="34" charset="0"/>
              </a:rPr>
              <a:t>-Not the most beginner friendly</a:t>
            </a:r>
          </a:p>
        </p:txBody>
      </p:sp>
      <p:pic>
        <p:nvPicPr>
          <p:cNvPr id="5" name="Picture 4" descr="A colorful logo on a black background&#10;&#10;Description automatically generated">
            <a:extLst>
              <a:ext uri="{FF2B5EF4-FFF2-40B4-BE49-F238E27FC236}">
                <a16:creationId xmlns:a16="http://schemas.microsoft.com/office/drawing/2014/main" id="{9A000575-9129-B660-6B87-361AFF6B7C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1431" y="1898692"/>
            <a:ext cx="1465363" cy="1465363"/>
          </a:xfrm>
          <a:prstGeom prst="rect">
            <a:avLst/>
          </a:prstGeom>
        </p:spPr>
      </p:pic>
      <p:pic>
        <p:nvPicPr>
          <p:cNvPr id="7" name="Picture 6" descr="A blue square with white text&#10;&#10;Description automatically generated">
            <a:extLst>
              <a:ext uri="{FF2B5EF4-FFF2-40B4-BE49-F238E27FC236}">
                <a16:creationId xmlns:a16="http://schemas.microsoft.com/office/drawing/2014/main" id="{85FB8677-A5C3-3CFA-A46C-5FD5DC6C58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2045970"/>
            <a:ext cx="1170805" cy="1170805"/>
          </a:xfrm>
          <a:prstGeom prst="rect">
            <a:avLst/>
          </a:prstGeom>
        </p:spPr>
      </p:pic>
      <p:sp>
        <p:nvSpPr>
          <p:cNvPr id="8" name="TextBox 7">
            <a:extLst>
              <a:ext uri="{FF2B5EF4-FFF2-40B4-BE49-F238E27FC236}">
                <a16:creationId xmlns:a16="http://schemas.microsoft.com/office/drawing/2014/main" id="{4E2D9243-C65B-AF11-C67E-632A732F3090}"/>
              </a:ext>
            </a:extLst>
          </p:cNvPr>
          <p:cNvSpPr txBox="1"/>
          <p:nvPr/>
        </p:nvSpPr>
        <p:spPr>
          <a:xfrm>
            <a:off x="4805985" y="1947976"/>
            <a:ext cx="2372765" cy="2144177"/>
          </a:xfrm>
          <a:prstGeom prst="rect">
            <a:avLst/>
          </a:prstGeom>
          <a:noFill/>
        </p:spPr>
        <p:txBody>
          <a:bodyPr wrap="none" rtlCol="0">
            <a:spAutoFit/>
          </a:bodyPr>
          <a:lstStyle/>
          <a:p>
            <a:pPr algn="just">
              <a:spcBef>
                <a:spcPts val="1000"/>
              </a:spcBef>
            </a:pPr>
            <a:r>
              <a:rPr lang="en-CA" sz="2000" b="1" dirty="0" err="1">
                <a:solidFill>
                  <a:schemeClr val="accent6"/>
                </a:solidFill>
                <a:highlight>
                  <a:srgbClr val="000000"/>
                </a:highlight>
                <a:latin typeface="Century Gothic" panose="020B0502020202020204" pitchFamily="34" charset="0"/>
              </a:rPr>
              <a:t>Shotcut</a:t>
            </a:r>
            <a:r>
              <a:rPr lang="en-CA" sz="2000" b="1" dirty="0">
                <a:solidFill>
                  <a:schemeClr val="accent6"/>
                </a:solidFill>
                <a:highlight>
                  <a:srgbClr val="000000"/>
                </a:highlight>
                <a:latin typeface="Century Gothic" panose="020B0502020202020204" pitchFamily="34" charset="0"/>
              </a:rPr>
              <a:t>:</a:t>
            </a:r>
          </a:p>
          <a:p>
            <a:pPr algn="just">
              <a:spcBef>
                <a:spcPts val="1000"/>
              </a:spcBef>
            </a:pPr>
            <a:r>
              <a:rPr lang="en-CA" sz="2000" dirty="0">
                <a:solidFill>
                  <a:schemeClr val="accent6"/>
                </a:solidFill>
                <a:highlight>
                  <a:srgbClr val="000000"/>
                </a:highlight>
                <a:latin typeface="Century Gothic" panose="020B0502020202020204" pitchFamily="34" charset="0"/>
              </a:rPr>
              <a:t>-Free</a:t>
            </a:r>
          </a:p>
          <a:p>
            <a:pPr algn="just">
              <a:spcBef>
                <a:spcPts val="1000"/>
              </a:spcBef>
            </a:pPr>
            <a:r>
              <a:rPr lang="en-CA" sz="2000" dirty="0">
                <a:solidFill>
                  <a:schemeClr val="accent6"/>
                </a:solidFill>
                <a:highlight>
                  <a:srgbClr val="000000"/>
                </a:highlight>
                <a:latin typeface="Century Gothic" panose="020B0502020202020204" pitchFamily="34" charset="0"/>
              </a:rPr>
              <a:t>-Good</a:t>
            </a:r>
          </a:p>
          <a:p>
            <a:pPr algn="just">
              <a:spcBef>
                <a:spcPts val="1000"/>
              </a:spcBef>
            </a:pPr>
            <a:r>
              <a:rPr lang="en-CA" sz="2000" dirty="0">
                <a:solidFill>
                  <a:schemeClr val="accent6"/>
                </a:solidFill>
                <a:highlight>
                  <a:srgbClr val="000000"/>
                </a:highlight>
                <a:latin typeface="Century Gothic" panose="020B0502020202020204" pitchFamily="34" charset="0"/>
              </a:rPr>
              <a:t>-Open source</a:t>
            </a:r>
          </a:p>
          <a:p>
            <a:pPr algn="just">
              <a:spcBef>
                <a:spcPts val="1000"/>
              </a:spcBef>
            </a:pPr>
            <a:r>
              <a:rPr lang="en-CA" sz="2000" dirty="0">
                <a:solidFill>
                  <a:schemeClr val="accent6"/>
                </a:solidFill>
                <a:highlight>
                  <a:srgbClr val="000000"/>
                </a:highlight>
                <a:latin typeface="Century Gothic" panose="020B0502020202020204" pitchFamily="34" charset="0"/>
              </a:rPr>
              <a:t>-Beginner friendly</a:t>
            </a:r>
          </a:p>
        </p:txBody>
      </p:sp>
      <p:pic>
        <p:nvPicPr>
          <p:cNvPr id="10" name="Picture 9" descr="A black and white symbol&#10;&#10;Description automatically generated">
            <a:extLst>
              <a:ext uri="{FF2B5EF4-FFF2-40B4-BE49-F238E27FC236}">
                <a16:creationId xmlns:a16="http://schemas.microsoft.com/office/drawing/2014/main" id="{E9A5A74B-1188-10D7-777C-8F6F4E1F49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9945" y="2045970"/>
            <a:ext cx="1167954" cy="1167954"/>
          </a:xfrm>
          <a:prstGeom prst="rect">
            <a:avLst/>
          </a:prstGeom>
        </p:spPr>
      </p:pic>
      <p:sp>
        <p:nvSpPr>
          <p:cNvPr id="11" name="TextBox 10">
            <a:extLst>
              <a:ext uri="{FF2B5EF4-FFF2-40B4-BE49-F238E27FC236}">
                <a16:creationId xmlns:a16="http://schemas.microsoft.com/office/drawing/2014/main" id="{C5E0FBCB-3B3E-BB18-B69A-428E0B511EFA}"/>
              </a:ext>
            </a:extLst>
          </p:cNvPr>
          <p:cNvSpPr txBox="1"/>
          <p:nvPr/>
        </p:nvSpPr>
        <p:spPr>
          <a:xfrm>
            <a:off x="8360410" y="2045970"/>
            <a:ext cx="2350323" cy="3888244"/>
          </a:xfrm>
          <a:prstGeom prst="rect">
            <a:avLst/>
          </a:prstGeom>
          <a:noFill/>
        </p:spPr>
        <p:txBody>
          <a:bodyPr wrap="none" rtlCol="0">
            <a:spAutoFit/>
          </a:bodyPr>
          <a:lstStyle/>
          <a:p>
            <a:pPr algn="just">
              <a:spcBef>
                <a:spcPts val="1000"/>
              </a:spcBef>
            </a:pPr>
            <a:r>
              <a:rPr lang="en-CA" sz="2000" b="1" dirty="0" err="1">
                <a:solidFill>
                  <a:schemeClr val="accent6"/>
                </a:solidFill>
                <a:highlight>
                  <a:srgbClr val="000000"/>
                </a:highlight>
                <a:latin typeface="Century Gothic" panose="020B0502020202020204" pitchFamily="34" charset="0"/>
              </a:rPr>
              <a:t>Capcut</a:t>
            </a:r>
            <a:r>
              <a:rPr lang="en-CA" sz="2000" b="1" dirty="0">
                <a:solidFill>
                  <a:schemeClr val="accent6"/>
                </a:solidFill>
                <a:highlight>
                  <a:srgbClr val="000000"/>
                </a:highlight>
                <a:latin typeface="Century Gothic" panose="020B0502020202020204" pitchFamily="34" charset="0"/>
              </a:rPr>
              <a:t>:</a:t>
            </a:r>
          </a:p>
          <a:p>
            <a:pPr algn="just">
              <a:spcBef>
                <a:spcPts val="1000"/>
              </a:spcBef>
            </a:pPr>
            <a:r>
              <a:rPr lang="en-CA" sz="2000" dirty="0">
                <a:solidFill>
                  <a:schemeClr val="accent6"/>
                </a:solidFill>
                <a:highlight>
                  <a:srgbClr val="000000"/>
                </a:highlight>
                <a:latin typeface="Century Gothic" panose="020B0502020202020204" pitchFamily="34" charset="0"/>
              </a:rPr>
              <a:t>-Free</a:t>
            </a:r>
          </a:p>
          <a:p>
            <a:pPr algn="just">
              <a:spcBef>
                <a:spcPts val="1000"/>
              </a:spcBef>
            </a:pPr>
            <a:r>
              <a:rPr lang="en-CA" sz="2000" dirty="0">
                <a:solidFill>
                  <a:schemeClr val="accent6"/>
                </a:solidFill>
                <a:highlight>
                  <a:srgbClr val="000000"/>
                </a:highlight>
                <a:latin typeface="Century Gothic" panose="020B0502020202020204" pitchFamily="34" charset="0"/>
              </a:rPr>
              <a:t>-Ok</a:t>
            </a:r>
          </a:p>
          <a:p>
            <a:pPr algn="just">
              <a:spcBef>
                <a:spcPts val="1000"/>
              </a:spcBef>
            </a:pPr>
            <a:r>
              <a:rPr lang="en-CA" sz="2000" dirty="0">
                <a:solidFill>
                  <a:schemeClr val="accent6"/>
                </a:solidFill>
                <a:highlight>
                  <a:srgbClr val="000000"/>
                </a:highlight>
                <a:latin typeface="Century Gothic" panose="020B0502020202020204" pitchFamily="34" charset="0"/>
              </a:rPr>
              <a:t>-Popular</a:t>
            </a:r>
          </a:p>
          <a:p>
            <a:pPr algn="just">
              <a:spcBef>
                <a:spcPts val="1000"/>
              </a:spcBef>
            </a:pPr>
            <a:r>
              <a:rPr lang="en-CA" sz="2000" dirty="0">
                <a:solidFill>
                  <a:schemeClr val="accent6"/>
                </a:solidFill>
                <a:highlight>
                  <a:srgbClr val="000000"/>
                </a:highlight>
                <a:latin typeface="Century Gothic" panose="020B0502020202020204" pitchFamily="34" charset="0"/>
              </a:rPr>
              <a:t>-Templates</a:t>
            </a:r>
          </a:p>
          <a:p>
            <a:pPr algn="just">
              <a:spcBef>
                <a:spcPts val="1000"/>
              </a:spcBef>
            </a:pPr>
            <a:r>
              <a:rPr lang="en-CA" sz="2000" dirty="0">
                <a:solidFill>
                  <a:schemeClr val="accent6"/>
                </a:solidFill>
                <a:highlight>
                  <a:srgbClr val="000000"/>
                </a:highlight>
                <a:latin typeface="Century Gothic" panose="020B0502020202020204" pitchFamily="34" charset="0"/>
              </a:rPr>
              <a:t>-Web version</a:t>
            </a:r>
          </a:p>
          <a:p>
            <a:pPr algn="just">
              <a:spcBef>
                <a:spcPts val="1000"/>
              </a:spcBef>
            </a:pPr>
            <a:r>
              <a:rPr lang="en-CA" sz="2000" dirty="0">
                <a:solidFill>
                  <a:schemeClr val="accent6"/>
                </a:solidFill>
                <a:highlight>
                  <a:srgbClr val="000000"/>
                </a:highlight>
                <a:latin typeface="Century Gothic" panose="020B0502020202020204" pitchFamily="34" charset="0"/>
              </a:rPr>
              <a:t>-Lots of limitations</a:t>
            </a:r>
          </a:p>
          <a:p>
            <a:pPr algn="just">
              <a:spcBef>
                <a:spcPts val="1000"/>
              </a:spcBef>
            </a:pPr>
            <a:r>
              <a:rPr lang="en-CA" sz="2000" dirty="0">
                <a:solidFill>
                  <a:schemeClr val="accent6"/>
                </a:solidFill>
                <a:highlight>
                  <a:srgbClr val="000000"/>
                </a:highlight>
                <a:latin typeface="Century Gothic" panose="020B0502020202020204" pitchFamily="34" charset="0"/>
              </a:rPr>
              <a:t>-Watermarks???</a:t>
            </a:r>
          </a:p>
          <a:p>
            <a:pPr algn="just">
              <a:spcBef>
                <a:spcPts val="1000"/>
              </a:spcBef>
            </a:pPr>
            <a:r>
              <a:rPr lang="en-CA" sz="2000" dirty="0">
                <a:solidFill>
                  <a:schemeClr val="accent6"/>
                </a:solidFill>
                <a:highlight>
                  <a:srgbClr val="000000"/>
                </a:highlight>
                <a:latin typeface="Century Gothic" panose="020B0502020202020204" pitchFamily="34" charset="0"/>
              </a:rPr>
              <a:t>-ByteDance</a:t>
            </a:r>
          </a:p>
        </p:txBody>
      </p:sp>
      <p:pic>
        <p:nvPicPr>
          <p:cNvPr id="15" name="Graphic 14">
            <a:extLst>
              <a:ext uri="{FF2B5EF4-FFF2-40B4-BE49-F238E27FC236}">
                <a16:creationId xmlns:a16="http://schemas.microsoft.com/office/drawing/2014/main" id="{3AC28D23-2C31-F95A-CF61-7C9A1E87EF0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9644197">
            <a:off x="11060051" y="5275598"/>
            <a:ext cx="853202" cy="831872"/>
          </a:xfrm>
          <a:prstGeom prst="rect">
            <a:avLst/>
          </a:prstGeom>
        </p:spPr>
      </p:pic>
      <p:pic>
        <p:nvPicPr>
          <p:cNvPr id="13" name="Picture 12" descr="A close up of a fire&#10;&#10;Description automatically generated">
            <a:extLst>
              <a:ext uri="{FF2B5EF4-FFF2-40B4-BE49-F238E27FC236}">
                <a16:creationId xmlns:a16="http://schemas.microsoft.com/office/drawing/2014/main" id="{069D88C6-CBC7-179B-8F79-CFC7704A70B2}"/>
              </a:ext>
            </a:extLst>
          </p:cNvPr>
          <p:cNvPicPr>
            <a:picLocks noChangeAspect="1"/>
          </p:cNvPicPr>
          <p:nvPr/>
        </p:nvPicPr>
        <p:blipFill>
          <a:blip r:embed="rId7">
            <a:alphaModFix amt="85000"/>
            <a:extLst>
              <a:ext uri="{28A0092B-C50C-407E-A947-70E740481C1C}">
                <a14:useLocalDpi xmlns:a14="http://schemas.microsoft.com/office/drawing/2010/main" val="0"/>
              </a:ext>
            </a:extLst>
          </a:blip>
          <a:stretch>
            <a:fillRect/>
          </a:stretch>
        </p:blipFill>
        <p:spPr>
          <a:xfrm rot="18109717">
            <a:off x="10372098" y="4977480"/>
            <a:ext cx="2196524" cy="2352450"/>
          </a:xfrm>
          <a:prstGeom prst="rect">
            <a:avLst/>
          </a:prstGeom>
        </p:spPr>
      </p:pic>
      <p:pic>
        <p:nvPicPr>
          <p:cNvPr id="22" name="Graphic 21">
            <a:extLst>
              <a:ext uri="{FF2B5EF4-FFF2-40B4-BE49-F238E27FC236}">
                <a16:creationId xmlns:a16="http://schemas.microsoft.com/office/drawing/2014/main" id="{B2FF9D66-A36A-0C6F-F044-E590D45D538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278495" y="5053934"/>
            <a:ext cx="1149062" cy="1144655"/>
          </a:xfrm>
          <a:prstGeom prst="rect">
            <a:avLst/>
          </a:prstGeom>
        </p:spPr>
      </p:pic>
      <p:pic>
        <p:nvPicPr>
          <p:cNvPr id="24" name="Picture 23" descr="A star with a camera in the middle&#10;&#10;Description automatically generated">
            <a:extLst>
              <a:ext uri="{FF2B5EF4-FFF2-40B4-BE49-F238E27FC236}">
                <a16:creationId xmlns:a16="http://schemas.microsoft.com/office/drawing/2014/main" id="{B7DB928A-7948-562F-88DF-61A2763005A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75815" y="5046641"/>
            <a:ext cx="1259896" cy="1259896"/>
          </a:xfrm>
          <a:prstGeom prst="rect">
            <a:avLst/>
          </a:prstGeom>
        </p:spPr>
      </p:pic>
      <p:sp>
        <p:nvSpPr>
          <p:cNvPr id="25" name="TextBox 24">
            <a:extLst>
              <a:ext uri="{FF2B5EF4-FFF2-40B4-BE49-F238E27FC236}">
                <a16:creationId xmlns:a16="http://schemas.microsoft.com/office/drawing/2014/main" id="{339AA6D1-37B5-88C7-2719-6EFCB5411C34}"/>
              </a:ext>
            </a:extLst>
          </p:cNvPr>
          <p:cNvSpPr txBox="1"/>
          <p:nvPr/>
        </p:nvSpPr>
        <p:spPr>
          <a:xfrm>
            <a:off x="2714173" y="4876778"/>
            <a:ext cx="2517036" cy="1708160"/>
          </a:xfrm>
          <a:prstGeom prst="rect">
            <a:avLst/>
          </a:prstGeom>
          <a:noFill/>
        </p:spPr>
        <p:txBody>
          <a:bodyPr wrap="none" rtlCol="0">
            <a:spAutoFit/>
          </a:bodyPr>
          <a:lstStyle/>
          <a:p>
            <a:pPr algn="just">
              <a:spcBef>
                <a:spcPts val="1000"/>
              </a:spcBef>
            </a:pPr>
            <a:r>
              <a:rPr lang="en-CA" sz="2000" b="1" dirty="0">
                <a:solidFill>
                  <a:schemeClr val="accent6"/>
                </a:solidFill>
                <a:highlight>
                  <a:srgbClr val="000000"/>
                </a:highlight>
                <a:latin typeface="Century Gothic" panose="020B0502020202020204" pitchFamily="34" charset="0"/>
              </a:rPr>
              <a:t>Clipchamp/iMovie</a:t>
            </a:r>
          </a:p>
          <a:p>
            <a:pPr algn="just">
              <a:spcBef>
                <a:spcPts val="1000"/>
              </a:spcBef>
            </a:pPr>
            <a:r>
              <a:rPr lang="en-CA" sz="2000" dirty="0">
                <a:solidFill>
                  <a:schemeClr val="accent6"/>
                </a:solidFill>
                <a:highlight>
                  <a:srgbClr val="000000"/>
                </a:highlight>
                <a:latin typeface="Century Gothic" panose="020B0502020202020204" pitchFamily="34" charset="0"/>
              </a:rPr>
              <a:t>-Free</a:t>
            </a:r>
          </a:p>
          <a:p>
            <a:pPr algn="just">
              <a:spcBef>
                <a:spcPts val="1000"/>
              </a:spcBef>
            </a:pPr>
            <a:r>
              <a:rPr lang="en-CA" sz="2000" dirty="0">
                <a:solidFill>
                  <a:schemeClr val="accent6"/>
                </a:solidFill>
                <a:highlight>
                  <a:srgbClr val="000000"/>
                </a:highlight>
                <a:latin typeface="Century Gothic" panose="020B0502020202020204" pitchFamily="34" charset="0"/>
              </a:rPr>
              <a:t>-They edit videos!</a:t>
            </a:r>
          </a:p>
          <a:p>
            <a:pPr algn="just">
              <a:spcBef>
                <a:spcPts val="1000"/>
              </a:spcBef>
            </a:pPr>
            <a:r>
              <a:rPr lang="en-CA" sz="2000" dirty="0">
                <a:solidFill>
                  <a:schemeClr val="accent6"/>
                </a:solidFill>
                <a:highlight>
                  <a:srgbClr val="000000"/>
                </a:highlight>
                <a:latin typeface="Century Gothic" panose="020B0502020202020204" pitchFamily="34" charset="0"/>
              </a:rPr>
              <a:t>-Honestly not bad</a:t>
            </a:r>
          </a:p>
        </p:txBody>
      </p:sp>
    </p:spTree>
    <p:extLst>
      <p:ext uri="{BB962C8B-B14F-4D97-AF65-F5344CB8AC3E}">
        <p14:creationId xmlns:p14="http://schemas.microsoft.com/office/powerpoint/2010/main" val="2669427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DDC99-1DF8-82D4-FC75-3EF7E8060C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0C9A0-69E4-D50A-0EAB-2B5525069CE1}"/>
              </a:ext>
            </a:extLst>
          </p:cNvPr>
          <p:cNvSpPr>
            <a:spLocks noGrp="1"/>
          </p:cNvSpPr>
          <p:nvPr>
            <p:ph type="ctrTitle"/>
          </p:nvPr>
        </p:nvSpPr>
        <p:spPr>
          <a:xfrm>
            <a:off x="1524000" y="598714"/>
            <a:ext cx="9144000" cy="1120094"/>
          </a:xfrm>
        </p:spPr>
        <p:txBody>
          <a:bodyPr/>
          <a:lstStyle/>
          <a:p>
            <a:r>
              <a:rPr lang="en-CA" sz="6600" dirty="0">
                <a:solidFill>
                  <a:schemeClr val="accent6"/>
                </a:solidFill>
                <a:highlight>
                  <a:srgbClr val="000000"/>
                </a:highlight>
                <a:latin typeface="Century Gothic" panose="020B0502020202020204" pitchFamily="34" charset="0"/>
                <a:ea typeface="+mn-ea"/>
                <a:cs typeface="+mn-cs"/>
              </a:rPr>
              <a:t>EXPORTING</a:t>
            </a:r>
          </a:p>
        </p:txBody>
      </p:sp>
      <p:sp>
        <p:nvSpPr>
          <p:cNvPr id="3" name="Subtitle 2">
            <a:extLst>
              <a:ext uri="{FF2B5EF4-FFF2-40B4-BE49-F238E27FC236}">
                <a16:creationId xmlns:a16="http://schemas.microsoft.com/office/drawing/2014/main" id="{D7CA2357-7C64-D92D-E366-AA5B712BE99C}"/>
              </a:ext>
            </a:extLst>
          </p:cNvPr>
          <p:cNvSpPr>
            <a:spLocks noGrp="1"/>
          </p:cNvSpPr>
          <p:nvPr>
            <p:ph type="subTitle" idx="1"/>
          </p:nvPr>
        </p:nvSpPr>
        <p:spPr>
          <a:xfrm>
            <a:off x="545646" y="1947976"/>
            <a:ext cx="11100707" cy="874527"/>
          </a:xfrm>
        </p:spPr>
        <p:txBody>
          <a:bodyPr>
            <a:noAutofit/>
          </a:bodyPr>
          <a:lstStyle/>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BACK IT UP!!! DON’T OVERWRITE!!!</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Match your timeline and export settings to your video capture settings whenever possible</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Most editing programs have purpose-built export default settings (YouTube, FHD, Instagram reel, etc.)</a:t>
            </a:r>
          </a:p>
          <a:p>
            <a:pPr marL="457200" indent="-457200" algn="just">
              <a:lnSpc>
                <a:spcPct val="150000"/>
              </a:lnSpc>
              <a:buFontTx/>
              <a:buChar char="-"/>
            </a:pPr>
            <a:r>
              <a:rPr lang="en-CA" sz="2800" dirty="0">
                <a:solidFill>
                  <a:schemeClr val="accent6"/>
                </a:solidFill>
                <a:highlight>
                  <a:srgbClr val="000000"/>
                </a:highlight>
                <a:latin typeface="Century Gothic" panose="020B0502020202020204" pitchFamily="34" charset="0"/>
              </a:rPr>
              <a:t>When in doubt: H.264, .mp4, 1920x1080p</a:t>
            </a:r>
          </a:p>
        </p:txBody>
      </p:sp>
    </p:spTree>
    <p:extLst>
      <p:ext uri="{BB962C8B-B14F-4D97-AF65-F5344CB8AC3E}">
        <p14:creationId xmlns:p14="http://schemas.microsoft.com/office/powerpoint/2010/main" val="379960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269</TotalTime>
  <Words>647</Words>
  <Application>Microsoft Office PowerPoint</Application>
  <PresentationFormat>Widescreen</PresentationFormat>
  <Paragraphs>89</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-apple-system</vt:lpstr>
      <vt:lpstr>Aptos</vt:lpstr>
      <vt:lpstr>Aptos Display</vt:lpstr>
      <vt:lpstr>Arial</vt:lpstr>
      <vt:lpstr>Century Gothic</vt:lpstr>
      <vt:lpstr>Office Theme</vt:lpstr>
      <vt:lpstr>edstudiO  intrO  tO  videO</vt:lpstr>
      <vt:lpstr>PowerPoint Presentation</vt:lpstr>
      <vt:lpstr>RESOLUTION</vt:lpstr>
      <vt:lpstr>TRIVIA TIME!</vt:lpstr>
      <vt:lpstr>TRIVIA TIME!</vt:lpstr>
      <vt:lpstr>RESOLUTIONS     –     ASPECT RATIOS</vt:lpstr>
      <vt:lpstr>A TIP FROM SOME RANDO I’M CHOOSING TO TRUST</vt:lpstr>
      <vt:lpstr>FRAME RATE</vt:lpstr>
      <vt:lpstr>FILE FORMAT</vt:lpstr>
      <vt:lpstr>EQUIPMENT</vt:lpstr>
      <vt:lpstr>FILMING</vt:lpstr>
      <vt:lpstr>FILE MANAGEMENT</vt:lpstr>
      <vt:lpstr>EDITING</vt:lpstr>
      <vt:lpstr>EXPORTING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Howlett</dc:creator>
  <cp:lastModifiedBy>David Howlett</cp:lastModifiedBy>
  <cp:revision>4</cp:revision>
  <dcterms:created xsi:type="dcterms:W3CDTF">2025-01-09T20:29:56Z</dcterms:created>
  <dcterms:modified xsi:type="dcterms:W3CDTF">2025-01-16T05:46:11Z</dcterms:modified>
</cp:coreProperties>
</file>